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heme/themeOverride19.xml" ContentType="application/vnd.openxmlformats-officedocument.themeOverride+xml"/>
  <Override PartName="/ppt/charts/chart7.xml" ContentType="application/vnd.openxmlformats-officedocument.drawingml.chart+xml"/>
  <Override PartName="/ppt/theme/themeOverride17.xml" ContentType="application/vnd.openxmlformats-officedocument.themeOverr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22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2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theme/themeOverride18.xml" ContentType="application/vnd.openxmlformats-officedocument.themeOverride+xml"/>
  <Override PartName="/ppt/charts/chart4.xml" ContentType="application/vnd.openxmlformats-officedocument.drawingml.chart+xml"/>
  <Override PartName="/ppt/theme/themeOverride16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4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9" r:id="rId6"/>
    <p:sldId id="268" r:id="rId7"/>
    <p:sldId id="260" r:id="rId8"/>
    <p:sldId id="261" r:id="rId9"/>
    <p:sldId id="270" r:id="rId10"/>
    <p:sldId id="263" r:id="rId11"/>
    <p:sldId id="265" r:id="rId12"/>
    <p:sldId id="271" r:id="rId13"/>
    <p:sldId id="262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4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0.xlsx"/><Relationship Id="rId1" Type="http://schemas.openxmlformats.org/officeDocument/2006/relationships/themeOverride" Target="../theme/themeOverride14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1.xlsx"/><Relationship Id="rId1" Type="http://schemas.openxmlformats.org/officeDocument/2006/relationships/themeOverride" Target="../theme/themeOverride15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2.xlsx"/><Relationship Id="rId1" Type="http://schemas.openxmlformats.org/officeDocument/2006/relationships/themeOverride" Target="../theme/themeOverride16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3.xlsx"/><Relationship Id="rId1" Type="http://schemas.openxmlformats.org/officeDocument/2006/relationships/themeOverride" Target="../theme/themeOverride17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4.xlsx"/><Relationship Id="rId1" Type="http://schemas.openxmlformats.org/officeDocument/2006/relationships/themeOverride" Target="../theme/themeOverride18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5.xlsx"/><Relationship Id="rId1" Type="http://schemas.openxmlformats.org/officeDocument/2006/relationships/themeOverride" Target="../theme/themeOverride19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6.xlsx"/><Relationship Id="rId1" Type="http://schemas.openxmlformats.org/officeDocument/2006/relationships/themeOverride" Target="../theme/themeOverride20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7.xlsx"/><Relationship Id="rId1" Type="http://schemas.openxmlformats.org/officeDocument/2006/relationships/themeOverride" Target="../theme/themeOverride21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8.xlsx"/><Relationship Id="rId1" Type="http://schemas.openxmlformats.org/officeDocument/2006/relationships/themeOverride" Target="../theme/themeOverride2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5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7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8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9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10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7.xlsx"/><Relationship Id="rId1" Type="http://schemas.openxmlformats.org/officeDocument/2006/relationships/themeOverride" Target="../theme/themeOverride1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12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9.xlsx"/><Relationship Id="rId1" Type="http://schemas.openxmlformats.org/officeDocument/2006/relationships/themeOverride" Target="../theme/themeOverride1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 Техника чт.  (по классам чел.)</a:t>
            </a:r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Лист1!$P$4</c:f>
              <c:strCache>
                <c:ptCount val="1"/>
                <c:pt idx="0">
                  <c:v>1А</c:v>
                </c:pt>
              </c:strCache>
            </c:strRef>
          </c:tx>
          <c:dLbls>
            <c:showVal val="1"/>
          </c:dLbls>
          <c:cat>
            <c:strRef>
              <c:f>Лист1!$L$3:$O$3</c:f>
              <c:strCache>
                <c:ptCount val="4"/>
                <c:pt idx="0">
                  <c:v>высокий</c:v>
                </c:pt>
                <c:pt idx="1">
                  <c:v>средний</c:v>
                </c:pt>
                <c:pt idx="2">
                  <c:v>удовл</c:v>
                </c:pt>
                <c:pt idx="3">
                  <c:v>низкий</c:v>
                </c:pt>
              </c:strCache>
            </c:strRef>
          </c:cat>
          <c:val>
            <c:numRef>
              <c:f>Лист1!$L$4:$O$4</c:f>
              <c:numCache>
                <c:formatCode>General</c:formatCode>
                <c:ptCount val="4"/>
                <c:pt idx="0">
                  <c:v>11</c:v>
                </c:pt>
                <c:pt idx="1">
                  <c:v>6</c:v>
                </c:pt>
                <c:pt idx="2">
                  <c:v>0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Лист1!$P$5</c:f>
              <c:strCache>
                <c:ptCount val="1"/>
                <c:pt idx="0">
                  <c:v>1Б</c:v>
                </c:pt>
              </c:strCache>
            </c:strRef>
          </c:tx>
          <c:dLbls>
            <c:showVal val="1"/>
          </c:dLbls>
          <c:cat>
            <c:strRef>
              <c:f>Лист1!$L$3:$O$3</c:f>
              <c:strCache>
                <c:ptCount val="4"/>
                <c:pt idx="0">
                  <c:v>высокий</c:v>
                </c:pt>
                <c:pt idx="1">
                  <c:v>средний</c:v>
                </c:pt>
                <c:pt idx="2">
                  <c:v>удовл</c:v>
                </c:pt>
                <c:pt idx="3">
                  <c:v>низкий</c:v>
                </c:pt>
              </c:strCache>
            </c:strRef>
          </c:cat>
          <c:val>
            <c:numRef>
              <c:f>Лист1!$L$5:$O$5</c:f>
              <c:numCache>
                <c:formatCode>General</c:formatCode>
                <c:ptCount val="4"/>
                <c:pt idx="0">
                  <c:v>17</c:v>
                </c:pt>
                <c:pt idx="1">
                  <c:v>1</c:v>
                </c:pt>
                <c:pt idx="2">
                  <c:v>0</c:v>
                </c:pt>
                <c:pt idx="3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Лист1!$P$6</c:f>
              <c:strCache>
                <c:ptCount val="1"/>
                <c:pt idx="0">
                  <c:v>1В</c:v>
                </c:pt>
              </c:strCache>
            </c:strRef>
          </c:tx>
          <c:dLbls>
            <c:showVal val="1"/>
          </c:dLbls>
          <c:cat>
            <c:strRef>
              <c:f>Лист1!$L$3:$O$3</c:f>
              <c:strCache>
                <c:ptCount val="4"/>
                <c:pt idx="0">
                  <c:v>высокий</c:v>
                </c:pt>
                <c:pt idx="1">
                  <c:v>средний</c:v>
                </c:pt>
                <c:pt idx="2">
                  <c:v>удовл</c:v>
                </c:pt>
                <c:pt idx="3">
                  <c:v>низкий</c:v>
                </c:pt>
              </c:strCache>
            </c:strRef>
          </c:cat>
          <c:val>
            <c:numRef>
              <c:f>Лист1!$L$6:$O$6</c:f>
              <c:numCache>
                <c:formatCode>General</c:formatCode>
                <c:ptCount val="4"/>
                <c:pt idx="0">
                  <c:v>19</c:v>
                </c:pt>
                <c:pt idx="1">
                  <c:v>1</c:v>
                </c:pt>
                <c:pt idx="2">
                  <c:v>0</c:v>
                </c:pt>
                <c:pt idx="3">
                  <c:v>3</c:v>
                </c:pt>
              </c:numCache>
            </c:numRef>
          </c:val>
        </c:ser>
        <c:shape val="box"/>
        <c:axId val="89941888"/>
        <c:axId val="89943424"/>
        <c:axId val="0"/>
      </c:bar3DChart>
      <c:catAx>
        <c:axId val="89941888"/>
        <c:scaling>
          <c:orientation val="minMax"/>
        </c:scaling>
        <c:axPos val="b"/>
        <c:tickLblPos val="nextTo"/>
        <c:crossAx val="89943424"/>
        <c:crosses val="autoZero"/>
        <c:auto val="1"/>
        <c:lblAlgn val="ctr"/>
        <c:lblOffset val="100"/>
      </c:catAx>
      <c:valAx>
        <c:axId val="89943424"/>
        <c:scaling>
          <c:orientation val="minMax"/>
        </c:scaling>
        <c:axPos val="l"/>
        <c:majorGridlines/>
        <c:numFmt formatCode="General" sourceLinked="1"/>
        <c:tickLblPos val="nextTo"/>
        <c:crossAx val="89941888"/>
        <c:crosses val="autoZero"/>
        <c:crossBetween val="between"/>
      </c:valAx>
    </c:plotArea>
    <c:legend>
      <c:legendPos val="r"/>
    </c:legend>
    <c:plotVisOnly val="1"/>
    <c:dispBlanksAs val="gap"/>
  </c:chart>
  <c:spPr>
    <a:solidFill>
      <a:sysClr val="window" lastClr="FFFFFF"/>
    </a:solidFill>
    <a:ln w="25400" cap="flat" cmpd="sng" algn="ctr">
      <a:solidFill>
        <a:srgbClr val="4584D3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>
                <a:effectLst/>
              </a:rPr>
              <a:t>Решение задачи на нахожд. суммы</a:t>
            </a:r>
            <a:endParaRPr lang="ru-RU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Лист4!$L$2:$O$2</c:f>
              <c:strCache>
                <c:ptCount val="4"/>
                <c:pt idx="0">
                  <c:v>высокий</c:v>
                </c:pt>
                <c:pt idx="1">
                  <c:v>средний</c:v>
                </c:pt>
                <c:pt idx="2">
                  <c:v>удовл</c:v>
                </c:pt>
                <c:pt idx="3">
                  <c:v>низкий</c:v>
                </c:pt>
              </c:strCache>
            </c:strRef>
          </c:cat>
          <c:val>
            <c:numRef>
              <c:f>Лист4!$L$6:$O$6</c:f>
              <c:numCache>
                <c:formatCode>0</c:formatCode>
                <c:ptCount val="4"/>
                <c:pt idx="0">
                  <c:v>54.333333333333336</c:v>
                </c:pt>
                <c:pt idx="1">
                  <c:v>2.6666666666666665</c:v>
                </c:pt>
                <c:pt idx="2" formatCode="General">
                  <c:v>0</c:v>
                </c:pt>
                <c:pt idx="3">
                  <c:v>43.333333333333336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</c:chart>
  <c:spPr>
    <a:ln>
      <a:solidFill>
        <a:srgbClr val="073E87"/>
      </a:solidFill>
    </a:ln>
  </c:sp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baseline="0"/>
              <a:t>Решение задачи на нахожд. суммы</a:t>
            </a:r>
            <a:endParaRPr lang="ru-RU"/>
          </a:p>
        </c:rich>
      </c:tx>
      <c:layout>
        <c:manualLayout>
          <c:xMode val="edge"/>
          <c:yMode val="edge"/>
          <c:x val="0.21461770811193975"/>
          <c:y val="7.1111091202494162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1-А</c:v>
          </c:tx>
          <c:cat>
            <c:strRef>
              <c:f>Лист4!$L$2:$O$2</c:f>
              <c:strCache>
                <c:ptCount val="4"/>
                <c:pt idx="0">
                  <c:v>высокий</c:v>
                </c:pt>
                <c:pt idx="1">
                  <c:v>средний</c:v>
                </c:pt>
                <c:pt idx="2">
                  <c:v>удовл</c:v>
                </c:pt>
                <c:pt idx="3">
                  <c:v>низкий</c:v>
                </c:pt>
              </c:strCache>
            </c:strRef>
          </c:cat>
          <c:val>
            <c:numRef>
              <c:f>Лист4!$L$3:$O$3</c:f>
              <c:numCache>
                <c:formatCode>0</c:formatCode>
                <c:ptCount val="4"/>
                <c:pt idx="0">
                  <c:v>53</c:v>
                </c:pt>
                <c:pt idx="1">
                  <c:v>0</c:v>
                </c:pt>
                <c:pt idx="2" formatCode="General">
                  <c:v>0</c:v>
                </c:pt>
                <c:pt idx="3" formatCode="General">
                  <c:v>47</c:v>
                </c:pt>
              </c:numCache>
            </c:numRef>
          </c:val>
        </c:ser>
        <c:ser>
          <c:idx val="1"/>
          <c:order val="1"/>
          <c:tx>
            <c:v>1-Б</c:v>
          </c:tx>
          <c:cat>
            <c:strRef>
              <c:f>Лист4!$L$2:$O$2</c:f>
              <c:strCache>
                <c:ptCount val="4"/>
                <c:pt idx="0">
                  <c:v>высокий</c:v>
                </c:pt>
                <c:pt idx="1">
                  <c:v>средний</c:v>
                </c:pt>
                <c:pt idx="2">
                  <c:v>удовл</c:v>
                </c:pt>
                <c:pt idx="3">
                  <c:v>низкий</c:v>
                </c:pt>
              </c:strCache>
            </c:strRef>
          </c:cat>
          <c:val>
            <c:numRef>
              <c:f>Лист4!$L$4:$O$4</c:f>
              <c:numCache>
                <c:formatCode>0</c:formatCode>
                <c:ptCount val="4"/>
                <c:pt idx="0">
                  <c:v>58</c:v>
                </c:pt>
                <c:pt idx="1">
                  <c:v>1</c:v>
                </c:pt>
                <c:pt idx="2" formatCode="General">
                  <c:v>0</c:v>
                </c:pt>
                <c:pt idx="3" formatCode="General">
                  <c:v>42</c:v>
                </c:pt>
              </c:numCache>
            </c:numRef>
          </c:val>
        </c:ser>
        <c:ser>
          <c:idx val="2"/>
          <c:order val="2"/>
          <c:tx>
            <c:v>1-В</c:v>
          </c:tx>
          <c:cat>
            <c:strRef>
              <c:f>Лист4!$L$2:$O$2</c:f>
              <c:strCache>
                <c:ptCount val="4"/>
                <c:pt idx="0">
                  <c:v>высокий</c:v>
                </c:pt>
                <c:pt idx="1">
                  <c:v>средний</c:v>
                </c:pt>
                <c:pt idx="2">
                  <c:v>удовл</c:v>
                </c:pt>
                <c:pt idx="3">
                  <c:v>низкий</c:v>
                </c:pt>
              </c:strCache>
            </c:strRef>
          </c:cat>
          <c:val>
            <c:numRef>
              <c:f>Лист4!$L$5:$O$5</c:f>
              <c:numCache>
                <c:formatCode>0</c:formatCode>
                <c:ptCount val="4"/>
                <c:pt idx="0">
                  <c:v>52</c:v>
                </c:pt>
                <c:pt idx="1">
                  <c:v>7</c:v>
                </c:pt>
                <c:pt idx="2" formatCode="General">
                  <c:v>0</c:v>
                </c:pt>
                <c:pt idx="3" formatCode="General">
                  <c:v>41</c:v>
                </c:pt>
              </c:numCache>
            </c:numRef>
          </c:val>
        </c:ser>
        <c:shape val="box"/>
        <c:axId val="93798784"/>
        <c:axId val="93800320"/>
        <c:axId val="0"/>
      </c:bar3DChart>
      <c:catAx>
        <c:axId val="93798784"/>
        <c:scaling>
          <c:orientation val="minMax"/>
        </c:scaling>
        <c:axPos val="b"/>
        <c:tickLblPos val="nextTo"/>
        <c:crossAx val="93800320"/>
        <c:crosses val="autoZero"/>
        <c:auto val="1"/>
        <c:lblAlgn val="ctr"/>
        <c:lblOffset val="100"/>
      </c:catAx>
      <c:valAx>
        <c:axId val="93800320"/>
        <c:scaling>
          <c:orientation val="minMax"/>
        </c:scaling>
        <c:axPos val="l"/>
        <c:majorGridlines>
          <c:spPr>
            <a:ln>
              <a:solidFill>
                <a:srgbClr val="073E87"/>
              </a:solidFill>
            </a:ln>
          </c:spPr>
        </c:majorGridlines>
        <c:numFmt formatCode="0" sourceLinked="1"/>
        <c:tickLblPos val="nextTo"/>
        <c:crossAx val="93798784"/>
        <c:crosses val="autoZero"/>
        <c:crossBetween val="between"/>
      </c:valAx>
    </c:plotArea>
    <c:legend>
      <c:legendPos val="r"/>
    </c:legend>
    <c:plotVisOnly val="1"/>
    <c:dispBlanksAs val="gap"/>
  </c:chart>
  <c:spPr>
    <a:ln>
      <a:solidFill>
        <a:srgbClr val="073E87"/>
      </a:solidFill>
    </a:ln>
  </c:sp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НАВЫКИ</a:t>
            </a:r>
            <a:r>
              <a:rPr lang="ru-RU" baseline="0"/>
              <a:t> ЧТЕНИЯ</a:t>
            </a:r>
            <a:endParaRPr lang="ru-RU"/>
          </a:p>
        </c:rich>
      </c:tx>
    </c:title>
    <c:view3D>
      <c:rAngAx val="1"/>
    </c:view3D>
    <c:sideWall>
      <c:spPr>
        <a:ln>
          <a:solidFill>
            <a:srgbClr val="073E87"/>
          </a:solidFill>
        </a:ln>
      </c:spPr>
    </c:sideWall>
    <c:backWall>
      <c:spPr>
        <a:ln>
          <a:solidFill>
            <a:srgbClr val="073E87"/>
          </a:solidFill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v>2-А</c:v>
          </c:tx>
          <c:dLbls>
            <c:showVal val="1"/>
          </c:dLbls>
          <c:cat>
            <c:strRef>
              <c:f>Лист2!$K$2:$N$2</c:f>
              <c:strCache>
                <c:ptCount val="4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  <c:pt idx="3">
                  <c:v>"2"</c:v>
                </c:pt>
              </c:strCache>
            </c:strRef>
          </c:cat>
          <c:val>
            <c:numRef>
              <c:f>Лист2!$K$3:$N$3</c:f>
              <c:numCache>
                <c:formatCode>0</c:formatCode>
                <c:ptCount val="4"/>
                <c:pt idx="0">
                  <c:v>86</c:v>
                </c:pt>
                <c:pt idx="1">
                  <c:v>5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v>2-Б</c:v>
          </c:tx>
          <c:dLbls>
            <c:showVal val="1"/>
          </c:dLbls>
          <c:cat>
            <c:strRef>
              <c:f>Лист2!$K$2:$N$2</c:f>
              <c:strCache>
                <c:ptCount val="4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  <c:pt idx="3">
                  <c:v>"2"</c:v>
                </c:pt>
              </c:strCache>
            </c:strRef>
          </c:cat>
          <c:val>
            <c:numRef>
              <c:f>Лист2!$K$4:$N$4</c:f>
              <c:numCache>
                <c:formatCode>0</c:formatCode>
                <c:ptCount val="4"/>
                <c:pt idx="0">
                  <c:v>56</c:v>
                </c:pt>
                <c:pt idx="1">
                  <c:v>28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</c:ser>
        <c:ser>
          <c:idx val="2"/>
          <c:order val="2"/>
          <c:tx>
            <c:v>2-В</c:v>
          </c:tx>
          <c:dLbls>
            <c:showVal val="1"/>
          </c:dLbls>
          <c:cat>
            <c:strRef>
              <c:f>Лист2!$K$2:$N$2</c:f>
              <c:strCache>
                <c:ptCount val="4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  <c:pt idx="3">
                  <c:v>"2"</c:v>
                </c:pt>
              </c:strCache>
            </c:strRef>
          </c:cat>
          <c:val>
            <c:numRef>
              <c:f>Лист2!$K$5:$N$5</c:f>
              <c:numCache>
                <c:formatCode>0</c:formatCode>
                <c:ptCount val="4"/>
                <c:pt idx="0">
                  <c:v>55</c:v>
                </c:pt>
                <c:pt idx="1">
                  <c:v>15</c:v>
                </c:pt>
                <c:pt idx="2">
                  <c:v>10</c:v>
                </c:pt>
                <c:pt idx="3">
                  <c:v>20</c:v>
                </c:pt>
              </c:numCache>
            </c:numRef>
          </c:val>
        </c:ser>
        <c:shape val="box"/>
        <c:axId val="94323840"/>
        <c:axId val="94325376"/>
        <c:axId val="0"/>
      </c:bar3DChart>
      <c:catAx>
        <c:axId val="94323840"/>
        <c:scaling>
          <c:orientation val="minMax"/>
        </c:scaling>
        <c:axPos val="b"/>
        <c:numFmt formatCode="General" sourceLinked="1"/>
        <c:tickLblPos val="nextTo"/>
        <c:crossAx val="94325376"/>
        <c:crosses val="autoZero"/>
        <c:auto val="1"/>
        <c:lblAlgn val="ctr"/>
        <c:lblOffset val="100"/>
      </c:catAx>
      <c:valAx>
        <c:axId val="94325376"/>
        <c:scaling>
          <c:orientation val="minMax"/>
        </c:scaling>
        <c:axPos val="l"/>
        <c:majorGridlines/>
        <c:numFmt formatCode="0" sourceLinked="1"/>
        <c:tickLblPos val="nextTo"/>
        <c:crossAx val="94323840"/>
        <c:crosses val="autoZero"/>
        <c:crossBetween val="between"/>
      </c:valAx>
    </c:plotArea>
    <c:legend>
      <c:legendPos val="r"/>
    </c:legend>
    <c:plotVisOnly val="1"/>
    <c:dispBlanksAs val="gap"/>
  </c:chart>
  <c:spPr>
    <a:ln>
      <a:solidFill>
        <a:srgbClr val="073E87"/>
      </a:solidFill>
    </a:ln>
  </c:sp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>
                <a:effectLst/>
              </a:rPr>
              <a:t>НАВЫКИ ЧТЕНИЯ</a:t>
            </a:r>
            <a:endParaRPr lang="ru-RU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Лист2!$K$2:$N$2</c:f>
              <c:strCache>
                <c:ptCount val="4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  <c:pt idx="3">
                  <c:v>"2"</c:v>
                </c:pt>
              </c:strCache>
            </c:strRef>
          </c:cat>
          <c:val>
            <c:numRef>
              <c:f>Лист2!$K$6:$N$6</c:f>
              <c:numCache>
                <c:formatCode>0</c:formatCode>
                <c:ptCount val="4"/>
                <c:pt idx="0">
                  <c:v>65.666666666666671</c:v>
                </c:pt>
                <c:pt idx="1">
                  <c:v>16</c:v>
                </c:pt>
                <c:pt idx="2">
                  <c:v>8.3333333333333357</c:v>
                </c:pt>
                <c:pt idx="3">
                  <c:v>9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</c:chart>
  <c:spPr>
    <a:ln>
      <a:solidFill>
        <a:srgbClr val="073E87"/>
      </a:solidFill>
    </a:ln>
  </c:sp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0" i="0" u="none" strike="noStrike" baseline="0">
                <a:effectLst/>
              </a:rPr>
              <a:t> 1. Умение находить грамм.  основу предложения</a:t>
            </a:r>
            <a:r>
              <a:rPr lang="ru-RU" sz="1800" b="1" i="0" u="none" strike="noStrike" baseline="0"/>
              <a:t> </a:t>
            </a:r>
            <a:endParaRPr lang="ru-RU"/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2-А</c:v>
          </c:tx>
          <c:cat>
            <c:numRef>
              <c:f>Лист3!$K$1:$R$1</c:f>
              <c:numCache>
                <c:formatCode>General</c:formatCode>
                <c:ptCount val="8"/>
                <c:pt idx="0">
                  <c:v>5</c:v>
                </c:pt>
                <c:pt idx="2">
                  <c:v>4</c:v>
                </c:pt>
                <c:pt idx="4">
                  <c:v>3</c:v>
                </c:pt>
                <c:pt idx="6">
                  <c:v>2</c:v>
                </c:pt>
              </c:numCache>
            </c:numRef>
          </c:cat>
          <c:val>
            <c:numRef>
              <c:f>Лист3!$K$2:$Q$2</c:f>
              <c:numCache>
                <c:formatCode>0</c:formatCode>
                <c:ptCount val="7"/>
                <c:pt idx="1">
                  <c:v>90</c:v>
                </c:pt>
              </c:numCache>
            </c:numRef>
          </c:val>
        </c:ser>
        <c:ser>
          <c:idx val="1"/>
          <c:order val="1"/>
          <c:tx>
            <c:v>2-Б</c:v>
          </c:tx>
          <c:cat>
            <c:numRef>
              <c:f>Лист3!$K$1:$R$1</c:f>
              <c:numCache>
                <c:formatCode>General</c:formatCode>
                <c:ptCount val="8"/>
                <c:pt idx="0">
                  <c:v>5</c:v>
                </c:pt>
                <c:pt idx="2">
                  <c:v>4</c:v>
                </c:pt>
                <c:pt idx="4">
                  <c:v>3</c:v>
                </c:pt>
                <c:pt idx="6">
                  <c:v>2</c:v>
                </c:pt>
              </c:numCache>
            </c:numRef>
          </c:cat>
          <c:val>
            <c:numRef>
              <c:f>Лист3!$K$3:$Q$3</c:f>
              <c:numCache>
                <c:formatCode>0</c:formatCode>
                <c:ptCount val="7"/>
                <c:pt idx="1">
                  <c:v>71</c:v>
                </c:pt>
              </c:numCache>
            </c:numRef>
          </c:val>
        </c:ser>
        <c:ser>
          <c:idx val="2"/>
          <c:order val="2"/>
          <c:tx>
            <c:v>2-В</c:v>
          </c:tx>
          <c:cat>
            <c:numRef>
              <c:f>Лист3!$K$1:$R$1</c:f>
              <c:numCache>
                <c:formatCode>General</c:formatCode>
                <c:ptCount val="8"/>
                <c:pt idx="0">
                  <c:v>5</c:v>
                </c:pt>
                <c:pt idx="2">
                  <c:v>4</c:v>
                </c:pt>
                <c:pt idx="4">
                  <c:v>3</c:v>
                </c:pt>
                <c:pt idx="6">
                  <c:v>2</c:v>
                </c:pt>
              </c:numCache>
            </c:numRef>
          </c:cat>
          <c:val>
            <c:numRef>
              <c:f>Лист3!$K$4:$Q$4</c:f>
              <c:numCache>
                <c:formatCode>0</c:formatCode>
                <c:ptCount val="7"/>
                <c:pt idx="1">
                  <c:v>55</c:v>
                </c:pt>
              </c:numCache>
            </c:numRef>
          </c:val>
        </c:ser>
        <c:shape val="box"/>
        <c:axId val="94728576"/>
        <c:axId val="94730112"/>
        <c:axId val="0"/>
      </c:bar3DChart>
      <c:catAx>
        <c:axId val="94728576"/>
        <c:scaling>
          <c:orientation val="minMax"/>
        </c:scaling>
        <c:axPos val="b"/>
        <c:numFmt formatCode="General" sourceLinked="1"/>
        <c:tickLblPos val="nextTo"/>
        <c:crossAx val="94730112"/>
        <c:crosses val="autoZero"/>
        <c:auto val="1"/>
        <c:lblAlgn val="ctr"/>
        <c:lblOffset val="100"/>
      </c:catAx>
      <c:valAx>
        <c:axId val="94730112"/>
        <c:scaling>
          <c:orientation val="minMax"/>
        </c:scaling>
        <c:axPos val="l"/>
        <c:majorGridlines/>
        <c:numFmt formatCode="General" sourceLinked="1"/>
        <c:tickLblPos val="nextTo"/>
        <c:crossAx val="94728576"/>
        <c:crosses val="autoZero"/>
        <c:crossBetween val="between"/>
      </c:valAx>
    </c:plotArea>
    <c:legend>
      <c:legendPos val="r"/>
    </c:legend>
    <c:plotVisOnly val="1"/>
    <c:dispBlanksAs val="gap"/>
  </c:chart>
  <c:spPr>
    <a:ln>
      <a:solidFill>
        <a:srgbClr val="073E87"/>
      </a:solidFill>
    </a:ln>
  </c:sp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0" i="0" u="none" strike="noStrike" baseline="0">
                <a:effectLst/>
              </a:rPr>
              <a:t>2.  Умение определять количество слогов в предложении</a:t>
            </a:r>
            <a:r>
              <a:rPr lang="ru-RU" sz="1800" b="1" i="0" u="none" strike="noStrike" baseline="0"/>
              <a:t> </a:t>
            </a:r>
            <a:endParaRPr lang="ru-RU"/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2-А</c:v>
          </c:tx>
          <c:cat>
            <c:numRef>
              <c:f>Лист3!$K$1:$R$1</c:f>
              <c:numCache>
                <c:formatCode>General</c:formatCode>
                <c:ptCount val="8"/>
                <c:pt idx="0">
                  <c:v>5</c:v>
                </c:pt>
                <c:pt idx="2">
                  <c:v>4</c:v>
                </c:pt>
                <c:pt idx="4">
                  <c:v>3</c:v>
                </c:pt>
                <c:pt idx="6">
                  <c:v>2</c:v>
                </c:pt>
              </c:numCache>
            </c:numRef>
          </c:cat>
          <c:val>
            <c:numRef>
              <c:f>Лист3!$M$8:$S$8</c:f>
              <c:numCache>
                <c:formatCode>General</c:formatCode>
                <c:ptCount val="7"/>
                <c:pt idx="0" formatCode="0">
                  <c:v>38</c:v>
                </c:pt>
                <c:pt idx="2">
                  <c:v>14</c:v>
                </c:pt>
                <c:pt idx="4">
                  <c:v>34</c:v>
                </c:pt>
                <c:pt idx="6">
                  <c:v>14</c:v>
                </c:pt>
              </c:numCache>
            </c:numRef>
          </c:val>
        </c:ser>
        <c:ser>
          <c:idx val="1"/>
          <c:order val="1"/>
          <c:tx>
            <c:v>2-Б</c:v>
          </c:tx>
          <c:cat>
            <c:numRef>
              <c:f>Лист3!$K$1:$R$1</c:f>
              <c:numCache>
                <c:formatCode>General</c:formatCode>
                <c:ptCount val="8"/>
                <c:pt idx="0">
                  <c:v>5</c:v>
                </c:pt>
                <c:pt idx="2">
                  <c:v>4</c:v>
                </c:pt>
                <c:pt idx="4">
                  <c:v>3</c:v>
                </c:pt>
                <c:pt idx="6">
                  <c:v>2</c:v>
                </c:pt>
              </c:numCache>
            </c:numRef>
          </c:cat>
          <c:val>
            <c:numRef>
              <c:f>Лист3!$M$9:$S$9</c:f>
              <c:numCache>
                <c:formatCode>General</c:formatCode>
                <c:ptCount val="7"/>
                <c:pt idx="0" formatCode="0">
                  <c:v>38</c:v>
                </c:pt>
                <c:pt idx="2">
                  <c:v>10</c:v>
                </c:pt>
                <c:pt idx="4">
                  <c:v>5</c:v>
                </c:pt>
                <c:pt idx="6">
                  <c:v>47</c:v>
                </c:pt>
              </c:numCache>
            </c:numRef>
          </c:val>
        </c:ser>
        <c:ser>
          <c:idx val="2"/>
          <c:order val="2"/>
          <c:tx>
            <c:v>2-В</c:v>
          </c:tx>
          <c:cat>
            <c:numRef>
              <c:f>Лист3!$K$1:$R$1</c:f>
              <c:numCache>
                <c:formatCode>General</c:formatCode>
                <c:ptCount val="8"/>
                <c:pt idx="0">
                  <c:v>5</c:v>
                </c:pt>
                <c:pt idx="2">
                  <c:v>4</c:v>
                </c:pt>
                <c:pt idx="4">
                  <c:v>3</c:v>
                </c:pt>
                <c:pt idx="6">
                  <c:v>2</c:v>
                </c:pt>
              </c:numCache>
            </c:numRef>
          </c:cat>
          <c:val>
            <c:numRef>
              <c:f>Лист3!$M$10:$S$10</c:f>
              <c:numCache>
                <c:formatCode>General</c:formatCode>
                <c:ptCount val="7"/>
                <c:pt idx="0" formatCode="0">
                  <c:v>5</c:v>
                </c:pt>
                <c:pt idx="2">
                  <c:v>0</c:v>
                </c:pt>
                <c:pt idx="4">
                  <c:v>0</c:v>
                </c:pt>
                <c:pt idx="6">
                  <c:v>95</c:v>
                </c:pt>
              </c:numCache>
            </c:numRef>
          </c:val>
        </c:ser>
        <c:shape val="box"/>
        <c:axId val="94958336"/>
        <c:axId val="94959872"/>
        <c:axId val="0"/>
      </c:bar3DChart>
      <c:catAx>
        <c:axId val="94958336"/>
        <c:scaling>
          <c:orientation val="minMax"/>
        </c:scaling>
        <c:axPos val="b"/>
        <c:numFmt formatCode="General" sourceLinked="1"/>
        <c:tickLblPos val="nextTo"/>
        <c:crossAx val="94959872"/>
        <c:crosses val="autoZero"/>
        <c:auto val="1"/>
        <c:lblAlgn val="ctr"/>
        <c:lblOffset val="100"/>
      </c:catAx>
      <c:valAx>
        <c:axId val="94959872"/>
        <c:scaling>
          <c:orientation val="minMax"/>
        </c:scaling>
        <c:axPos val="l"/>
        <c:majorGridlines/>
        <c:numFmt formatCode="0" sourceLinked="1"/>
        <c:tickLblPos val="nextTo"/>
        <c:crossAx val="94958336"/>
        <c:crosses val="autoZero"/>
        <c:crossBetween val="between"/>
      </c:valAx>
    </c:plotArea>
    <c:legend>
      <c:legendPos val="r"/>
    </c:legend>
    <c:plotVisOnly val="1"/>
    <c:dispBlanksAs val="gap"/>
  </c:chart>
  <c:spPr>
    <a:ln>
      <a:solidFill>
        <a:srgbClr val="073E87"/>
      </a:solidFill>
    </a:ln>
  </c:sp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0" i="0" u="none" strike="noStrike" baseline="0">
                <a:effectLst/>
              </a:rPr>
              <a:t> Умение подбирать слова на заданную орфограмму</a:t>
            </a:r>
            <a:r>
              <a:rPr lang="ru-RU" sz="1800" b="1" i="0" u="none" strike="noStrike" baseline="0"/>
              <a:t> </a:t>
            </a:r>
            <a:endParaRPr lang="ru-RU"/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2-А</c:v>
          </c:tx>
          <c:cat>
            <c:numRef>
              <c:f>Лист3!$K$1:$R$1</c:f>
              <c:numCache>
                <c:formatCode>General</c:formatCode>
                <c:ptCount val="8"/>
                <c:pt idx="0">
                  <c:v>5</c:v>
                </c:pt>
                <c:pt idx="2">
                  <c:v>4</c:v>
                </c:pt>
                <c:pt idx="4">
                  <c:v>3</c:v>
                </c:pt>
                <c:pt idx="6">
                  <c:v>2</c:v>
                </c:pt>
              </c:numCache>
            </c:numRef>
          </c:cat>
          <c:val>
            <c:numRef>
              <c:f>Лист3!$M$18:$S$18</c:f>
              <c:numCache>
                <c:formatCode>General</c:formatCode>
                <c:ptCount val="7"/>
                <c:pt idx="0" formatCode="0">
                  <c:v>86</c:v>
                </c:pt>
                <c:pt idx="2" formatCode="0">
                  <c:v>5</c:v>
                </c:pt>
                <c:pt idx="4">
                  <c:v>10</c:v>
                </c:pt>
              </c:numCache>
            </c:numRef>
          </c:val>
        </c:ser>
        <c:ser>
          <c:idx val="1"/>
          <c:order val="1"/>
          <c:tx>
            <c:v>2-Б</c:v>
          </c:tx>
          <c:cat>
            <c:numRef>
              <c:f>Лист3!$K$1:$R$1</c:f>
              <c:numCache>
                <c:formatCode>General</c:formatCode>
                <c:ptCount val="8"/>
                <c:pt idx="0">
                  <c:v>5</c:v>
                </c:pt>
                <c:pt idx="2">
                  <c:v>4</c:v>
                </c:pt>
                <c:pt idx="4">
                  <c:v>3</c:v>
                </c:pt>
                <c:pt idx="6">
                  <c:v>2</c:v>
                </c:pt>
              </c:numCache>
            </c:numRef>
          </c:cat>
          <c:val>
            <c:numRef>
              <c:f>Лист3!$M$19:$S$19</c:f>
              <c:numCache>
                <c:formatCode>General</c:formatCode>
                <c:ptCount val="7"/>
                <c:pt idx="0" formatCode="0">
                  <c:v>71</c:v>
                </c:pt>
                <c:pt idx="2" formatCode="0">
                  <c:v>5</c:v>
                </c:pt>
                <c:pt idx="4">
                  <c:v>10</c:v>
                </c:pt>
                <c:pt idx="6">
                  <c:v>14</c:v>
                </c:pt>
              </c:numCache>
            </c:numRef>
          </c:val>
        </c:ser>
        <c:ser>
          <c:idx val="2"/>
          <c:order val="2"/>
          <c:tx>
            <c:v>2-В</c:v>
          </c:tx>
          <c:cat>
            <c:numRef>
              <c:f>Лист3!$K$1:$R$1</c:f>
              <c:numCache>
                <c:formatCode>General</c:formatCode>
                <c:ptCount val="8"/>
                <c:pt idx="0">
                  <c:v>5</c:v>
                </c:pt>
                <c:pt idx="2">
                  <c:v>4</c:v>
                </c:pt>
                <c:pt idx="4">
                  <c:v>3</c:v>
                </c:pt>
                <c:pt idx="6">
                  <c:v>2</c:v>
                </c:pt>
              </c:numCache>
            </c:numRef>
          </c:cat>
          <c:val>
            <c:numRef>
              <c:f>Лист3!$M$20:$S$20</c:f>
              <c:numCache>
                <c:formatCode>General</c:formatCode>
                <c:ptCount val="7"/>
                <c:pt idx="0" formatCode="0">
                  <c:v>45</c:v>
                </c:pt>
                <c:pt idx="2" formatCode="0">
                  <c:v>20</c:v>
                </c:pt>
                <c:pt idx="6">
                  <c:v>35</c:v>
                </c:pt>
              </c:numCache>
            </c:numRef>
          </c:val>
        </c:ser>
        <c:shape val="box"/>
        <c:axId val="94798976"/>
        <c:axId val="94800512"/>
        <c:axId val="0"/>
      </c:bar3DChart>
      <c:catAx>
        <c:axId val="94798976"/>
        <c:scaling>
          <c:orientation val="minMax"/>
        </c:scaling>
        <c:axPos val="b"/>
        <c:numFmt formatCode="General" sourceLinked="1"/>
        <c:tickLblPos val="nextTo"/>
        <c:crossAx val="94800512"/>
        <c:crosses val="autoZero"/>
        <c:auto val="1"/>
        <c:lblAlgn val="ctr"/>
        <c:lblOffset val="100"/>
      </c:catAx>
      <c:valAx>
        <c:axId val="94800512"/>
        <c:scaling>
          <c:orientation val="minMax"/>
        </c:scaling>
        <c:axPos val="l"/>
        <c:majorGridlines/>
        <c:numFmt formatCode="0" sourceLinked="1"/>
        <c:tickLblPos val="nextTo"/>
        <c:crossAx val="94798976"/>
        <c:crosses val="autoZero"/>
        <c:crossBetween val="between"/>
      </c:valAx>
    </c:plotArea>
    <c:legend>
      <c:legendPos val="r"/>
    </c:legend>
    <c:plotVisOnly val="1"/>
    <c:dispBlanksAs val="gap"/>
  </c:chart>
  <c:spPr>
    <a:ln>
      <a:solidFill>
        <a:srgbClr val="073E87"/>
      </a:solidFill>
    </a:ln>
  </c:spPr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0" i="0" u="none" strike="noStrike" baseline="0">
                <a:effectLst/>
              </a:rPr>
              <a:t>2.Умение выполнять вычисления с переходом через десяток.</a:t>
            </a:r>
            <a:r>
              <a:rPr lang="ru-RU" sz="1800" b="1" i="0" u="none" strike="noStrike" baseline="0"/>
              <a:t> </a:t>
            </a:r>
            <a:endParaRPr lang="ru-RU"/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2-А</c:v>
          </c:tx>
          <c:cat>
            <c:numRef>
              <c:f>Лист4!$L$6:$S$6</c:f>
              <c:numCache>
                <c:formatCode>General</c:formatCode>
                <c:ptCount val="8"/>
                <c:pt idx="0">
                  <c:v>5</c:v>
                </c:pt>
                <c:pt idx="2">
                  <c:v>4</c:v>
                </c:pt>
                <c:pt idx="4">
                  <c:v>3</c:v>
                </c:pt>
                <c:pt idx="6">
                  <c:v>2</c:v>
                </c:pt>
              </c:numCache>
            </c:numRef>
          </c:cat>
          <c:val>
            <c:numRef>
              <c:f>Лист4!$M$8:$S$8</c:f>
              <c:numCache>
                <c:formatCode>General</c:formatCode>
                <c:ptCount val="7"/>
                <c:pt idx="0" formatCode="0">
                  <c:v>81</c:v>
                </c:pt>
                <c:pt idx="2">
                  <c:v>14</c:v>
                </c:pt>
                <c:pt idx="6" formatCode="0">
                  <c:v>5</c:v>
                </c:pt>
              </c:numCache>
            </c:numRef>
          </c:val>
        </c:ser>
        <c:ser>
          <c:idx val="1"/>
          <c:order val="1"/>
          <c:tx>
            <c:v>2-Б</c:v>
          </c:tx>
          <c:cat>
            <c:numRef>
              <c:f>Лист4!$L$6:$S$6</c:f>
              <c:numCache>
                <c:formatCode>General</c:formatCode>
                <c:ptCount val="8"/>
                <c:pt idx="0">
                  <c:v>5</c:v>
                </c:pt>
                <c:pt idx="2">
                  <c:v>4</c:v>
                </c:pt>
                <c:pt idx="4">
                  <c:v>3</c:v>
                </c:pt>
                <c:pt idx="6">
                  <c:v>2</c:v>
                </c:pt>
              </c:numCache>
            </c:numRef>
          </c:cat>
          <c:val>
            <c:numRef>
              <c:f>Лист4!$M$9:$S$9</c:f>
              <c:numCache>
                <c:formatCode>General</c:formatCode>
                <c:ptCount val="7"/>
                <c:pt idx="0" formatCode="0">
                  <c:v>67</c:v>
                </c:pt>
                <c:pt idx="6" formatCode="0">
                  <c:v>33</c:v>
                </c:pt>
              </c:numCache>
            </c:numRef>
          </c:val>
        </c:ser>
        <c:ser>
          <c:idx val="2"/>
          <c:order val="2"/>
          <c:tx>
            <c:v>2-В</c:v>
          </c:tx>
          <c:cat>
            <c:numRef>
              <c:f>Лист4!$L$6:$S$6</c:f>
              <c:numCache>
                <c:formatCode>General</c:formatCode>
                <c:ptCount val="8"/>
                <c:pt idx="0">
                  <c:v>5</c:v>
                </c:pt>
                <c:pt idx="2">
                  <c:v>4</c:v>
                </c:pt>
                <c:pt idx="4">
                  <c:v>3</c:v>
                </c:pt>
                <c:pt idx="6">
                  <c:v>2</c:v>
                </c:pt>
              </c:numCache>
            </c:numRef>
          </c:cat>
          <c:val>
            <c:numRef>
              <c:f>Лист4!$M$10:$S$10</c:f>
              <c:numCache>
                <c:formatCode>General</c:formatCode>
                <c:ptCount val="7"/>
                <c:pt idx="0" formatCode="0">
                  <c:v>80</c:v>
                </c:pt>
                <c:pt idx="6" formatCode="0">
                  <c:v>20</c:v>
                </c:pt>
              </c:numCache>
            </c:numRef>
          </c:val>
        </c:ser>
        <c:shape val="box"/>
        <c:axId val="95254400"/>
        <c:axId val="95255936"/>
        <c:axId val="0"/>
      </c:bar3DChart>
      <c:catAx>
        <c:axId val="95254400"/>
        <c:scaling>
          <c:orientation val="minMax"/>
        </c:scaling>
        <c:axPos val="b"/>
        <c:numFmt formatCode="General" sourceLinked="1"/>
        <c:tickLblPos val="nextTo"/>
        <c:crossAx val="95255936"/>
        <c:crosses val="autoZero"/>
        <c:auto val="1"/>
        <c:lblAlgn val="ctr"/>
        <c:lblOffset val="100"/>
      </c:catAx>
      <c:valAx>
        <c:axId val="95255936"/>
        <c:scaling>
          <c:orientation val="minMax"/>
        </c:scaling>
        <c:axPos val="l"/>
        <c:majorGridlines/>
        <c:numFmt formatCode="0" sourceLinked="1"/>
        <c:tickLblPos val="nextTo"/>
        <c:crossAx val="95254400"/>
        <c:crosses val="autoZero"/>
        <c:crossBetween val="between"/>
      </c:valAx>
    </c:plotArea>
    <c:legend>
      <c:legendPos val="r"/>
    </c:legend>
    <c:plotVisOnly val="1"/>
    <c:dispBlanksAs val="gap"/>
  </c:chart>
  <c:spPr>
    <a:ln>
      <a:solidFill>
        <a:srgbClr val="073E87"/>
      </a:solidFill>
    </a:ln>
  </c:sp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0" i="0" u="none" strike="noStrike" baseline="0">
                <a:effectLst/>
              </a:rPr>
              <a:t>2.Умение выполнять вычисления с переходом через десяток.</a:t>
            </a:r>
            <a:r>
              <a:rPr lang="ru-RU" sz="1800" b="1" i="0" u="none" strike="noStrike" baseline="0"/>
              <a:t> </a:t>
            </a:r>
            <a:endParaRPr lang="ru-RU"/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2-А</c:v>
          </c:tx>
          <c:cat>
            <c:numRef>
              <c:f>Лист4!$L$6:$S$6</c:f>
              <c:numCache>
                <c:formatCode>General</c:formatCode>
                <c:ptCount val="8"/>
                <c:pt idx="0">
                  <c:v>5</c:v>
                </c:pt>
                <c:pt idx="2">
                  <c:v>4</c:v>
                </c:pt>
                <c:pt idx="4">
                  <c:v>3</c:v>
                </c:pt>
                <c:pt idx="6">
                  <c:v>2</c:v>
                </c:pt>
              </c:numCache>
            </c:numRef>
          </c:cat>
          <c:val>
            <c:numRef>
              <c:f>Лист4!$M$8:$S$8</c:f>
              <c:numCache>
                <c:formatCode>General</c:formatCode>
                <c:ptCount val="7"/>
                <c:pt idx="0" formatCode="0">
                  <c:v>81</c:v>
                </c:pt>
                <c:pt idx="2">
                  <c:v>14</c:v>
                </c:pt>
                <c:pt idx="6" formatCode="0">
                  <c:v>5</c:v>
                </c:pt>
              </c:numCache>
            </c:numRef>
          </c:val>
        </c:ser>
        <c:ser>
          <c:idx val="1"/>
          <c:order val="1"/>
          <c:tx>
            <c:v>2-Б</c:v>
          </c:tx>
          <c:cat>
            <c:numRef>
              <c:f>Лист4!$L$6:$S$6</c:f>
              <c:numCache>
                <c:formatCode>General</c:formatCode>
                <c:ptCount val="8"/>
                <c:pt idx="0">
                  <c:v>5</c:v>
                </c:pt>
                <c:pt idx="2">
                  <c:v>4</c:v>
                </c:pt>
                <c:pt idx="4">
                  <c:v>3</c:v>
                </c:pt>
                <c:pt idx="6">
                  <c:v>2</c:v>
                </c:pt>
              </c:numCache>
            </c:numRef>
          </c:cat>
          <c:val>
            <c:numRef>
              <c:f>Лист4!$M$9:$S$9</c:f>
              <c:numCache>
                <c:formatCode>General</c:formatCode>
                <c:ptCount val="7"/>
                <c:pt idx="0" formatCode="0">
                  <c:v>67</c:v>
                </c:pt>
                <c:pt idx="6" formatCode="0">
                  <c:v>33</c:v>
                </c:pt>
              </c:numCache>
            </c:numRef>
          </c:val>
        </c:ser>
        <c:ser>
          <c:idx val="2"/>
          <c:order val="2"/>
          <c:tx>
            <c:v>2-В</c:v>
          </c:tx>
          <c:cat>
            <c:numRef>
              <c:f>Лист4!$L$6:$S$6</c:f>
              <c:numCache>
                <c:formatCode>General</c:formatCode>
                <c:ptCount val="8"/>
                <c:pt idx="0">
                  <c:v>5</c:v>
                </c:pt>
                <c:pt idx="2">
                  <c:v>4</c:v>
                </c:pt>
                <c:pt idx="4">
                  <c:v>3</c:v>
                </c:pt>
                <c:pt idx="6">
                  <c:v>2</c:v>
                </c:pt>
              </c:numCache>
            </c:numRef>
          </c:cat>
          <c:val>
            <c:numRef>
              <c:f>Лист4!$M$10:$S$10</c:f>
              <c:numCache>
                <c:formatCode>General</c:formatCode>
                <c:ptCount val="7"/>
                <c:pt idx="0" formatCode="0">
                  <c:v>80</c:v>
                </c:pt>
                <c:pt idx="6" formatCode="0">
                  <c:v>20</c:v>
                </c:pt>
              </c:numCache>
            </c:numRef>
          </c:val>
        </c:ser>
        <c:shape val="box"/>
        <c:axId val="95471872"/>
        <c:axId val="95477760"/>
        <c:axId val="0"/>
      </c:bar3DChart>
      <c:catAx>
        <c:axId val="95471872"/>
        <c:scaling>
          <c:orientation val="minMax"/>
        </c:scaling>
        <c:axPos val="b"/>
        <c:numFmt formatCode="General" sourceLinked="1"/>
        <c:tickLblPos val="nextTo"/>
        <c:crossAx val="95477760"/>
        <c:crosses val="autoZero"/>
        <c:auto val="1"/>
        <c:lblAlgn val="ctr"/>
        <c:lblOffset val="100"/>
      </c:catAx>
      <c:valAx>
        <c:axId val="95477760"/>
        <c:scaling>
          <c:orientation val="minMax"/>
        </c:scaling>
        <c:axPos val="l"/>
        <c:majorGridlines/>
        <c:numFmt formatCode="0" sourceLinked="1"/>
        <c:tickLblPos val="nextTo"/>
        <c:crossAx val="95471872"/>
        <c:crosses val="autoZero"/>
        <c:crossBetween val="between"/>
      </c:valAx>
    </c:plotArea>
    <c:legend>
      <c:legendPos val="r"/>
    </c:legend>
    <c:plotVisOnly val="1"/>
    <c:dispBlanksAs val="gap"/>
  </c:chart>
  <c:spPr>
    <a:ln>
      <a:solidFill>
        <a:srgbClr val="073E87"/>
      </a:solidFill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Техника чтения в параллели  </a:t>
            </a:r>
          </a:p>
        </c:rich>
      </c:tx>
      <c:layout>
        <c:manualLayout>
          <c:xMode val="edge"/>
          <c:yMode val="edge"/>
          <c:x val="0.17005423808314959"/>
          <c:y val="4.6214427711341828E-2"/>
        </c:manualLayout>
      </c:layout>
    </c:title>
    <c:plotArea>
      <c:layout>
        <c:manualLayout>
          <c:layoutTarget val="inner"/>
          <c:xMode val="edge"/>
          <c:yMode val="edge"/>
          <c:x val="0.19182261592300914"/>
          <c:y val="3.7065641573057147E-2"/>
          <c:w val="0.53842585301837476"/>
          <c:h val="0.89806948567409361"/>
        </c:manualLayout>
      </c:layout>
      <c:pieChart>
        <c:varyColors val="1"/>
        <c:ser>
          <c:idx val="0"/>
          <c:order val="0"/>
          <c:dLbls>
            <c:showCatName val="1"/>
            <c:showPercent val="1"/>
            <c:showLeaderLines val="1"/>
          </c:dLbls>
          <c:cat>
            <c:strRef>
              <c:f>Лист1!$L$3:$O$3</c:f>
              <c:strCache>
                <c:ptCount val="4"/>
                <c:pt idx="0">
                  <c:v>высокий</c:v>
                </c:pt>
                <c:pt idx="1">
                  <c:v>средний</c:v>
                </c:pt>
                <c:pt idx="2">
                  <c:v>удовл</c:v>
                </c:pt>
                <c:pt idx="3">
                  <c:v>низкий</c:v>
                </c:pt>
              </c:strCache>
            </c:strRef>
          </c:cat>
          <c:val>
            <c:numRef>
              <c:f>Лист1!$L$7:$O$7</c:f>
              <c:numCache>
                <c:formatCode>General</c:formatCode>
                <c:ptCount val="4"/>
                <c:pt idx="0">
                  <c:v>47</c:v>
                </c:pt>
                <c:pt idx="1">
                  <c:v>8</c:v>
                </c:pt>
                <c:pt idx="2">
                  <c:v>0</c:v>
                </c:pt>
                <c:pt idx="3">
                  <c:v>11</c:v>
                </c:pt>
              </c:numCache>
            </c:numRef>
          </c:val>
        </c:ser>
        <c:firstSliceAng val="0"/>
      </c:pie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</c:chart>
  <c:spPr>
    <a:solidFill>
      <a:sysClr val="window" lastClr="FFFFFF"/>
    </a:solidFill>
    <a:ln w="25400" cap="flat" cmpd="sng" algn="ctr">
      <a:solidFill>
        <a:srgbClr val="4584D3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/>
              <a:t>Рег. УУД. Спис. с печатн. текста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Лист3!$K$7:$N$7</c:f>
              <c:strCache>
                <c:ptCount val="1"/>
                <c:pt idx="0">
                  <c:v>высокий средний удовл низкий</c:v>
                </c:pt>
              </c:strCache>
            </c:strRef>
          </c:tx>
          <c:spPr>
            <a:ln>
              <a:solidFill>
                <a:srgbClr val="073E87"/>
              </a:solidFill>
            </a:ln>
          </c:spPr>
          <c:dLbls>
            <c:showPercent val="1"/>
            <c:showLeaderLines val="1"/>
          </c:dLbls>
          <c:cat>
            <c:strRef>
              <c:f>Лист3!$K$7:$N$7</c:f>
              <c:strCache>
                <c:ptCount val="4"/>
                <c:pt idx="0">
                  <c:v>высокий</c:v>
                </c:pt>
                <c:pt idx="1">
                  <c:v>средний</c:v>
                </c:pt>
                <c:pt idx="2">
                  <c:v>удовл</c:v>
                </c:pt>
                <c:pt idx="3">
                  <c:v>низкий</c:v>
                </c:pt>
              </c:strCache>
            </c:strRef>
          </c:cat>
          <c:val>
            <c:numRef>
              <c:f>Лист3!$K$5:$N$5</c:f>
              <c:numCache>
                <c:formatCode>General</c:formatCode>
                <c:ptCount val="4"/>
                <c:pt idx="0" formatCode="0">
                  <c:v>11.666666666666677</c:v>
                </c:pt>
                <c:pt idx="1">
                  <c:v>24</c:v>
                </c:pt>
                <c:pt idx="2">
                  <c:v>7</c:v>
                </c:pt>
                <c:pt idx="3">
                  <c:v>58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1336909859018605"/>
          <c:y val="0.36450736986919635"/>
          <c:w val="0.27964983947652511"/>
          <c:h val="0.50562258879736144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</c:chart>
  <c:spPr>
    <a:ln>
      <a:solidFill>
        <a:srgbClr val="073E87"/>
      </a:solidFill>
    </a:ln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 smtClean="0">
                <a:effectLst/>
              </a:rPr>
              <a:t>Различать ударные </a:t>
            </a:r>
            <a:r>
              <a:rPr lang="ru-RU" sz="1800" b="1" i="0" baseline="0" dirty="0">
                <a:effectLst/>
              </a:rPr>
              <a:t>и б/уд. </a:t>
            </a:r>
            <a:r>
              <a:rPr lang="ru-RU" sz="1800" b="1" i="0" baseline="0" dirty="0" smtClean="0">
                <a:effectLst/>
              </a:rPr>
              <a:t>слоги</a:t>
            </a:r>
            <a:endParaRPr lang="ru-RU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Лист3!$K$19:$N$19</c:f>
              <c:strCache>
                <c:ptCount val="4"/>
                <c:pt idx="0">
                  <c:v>высокий</c:v>
                </c:pt>
                <c:pt idx="1">
                  <c:v>средний</c:v>
                </c:pt>
                <c:pt idx="2">
                  <c:v>удовл</c:v>
                </c:pt>
                <c:pt idx="3">
                  <c:v>низкий</c:v>
                </c:pt>
              </c:strCache>
            </c:strRef>
          </c:cat>
          <c:val>
            <c:numRef>
              <c:f>Лист3!$K$17:$N$17</c:f>
              <c:numCache>
                <c:formatCode>General</c:formatCode>
                <c:ptCount val="4"/>
                <c:pt idx="0">
                  <c:v>14</c:v>
                </c:pt>
                <c:pt idx="1">
                  <c:v>11</c:v>
                </c:pt>
                <c:pt idx="2">
                  <c:v>10</c:v>
                </c:pt>
                <c:pt idx="3" formatCode="0">
                  <c:v>63.666666666666593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</c:chart>
  <c:spPr>
    <a:ln>
      <a:solidFill>
        <a:srgbClr val="073E87"/>
      </a:solidFill>
    </a:ln>
  </c:sp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>
                <a:effectLst/>
              </a:rPr>
              <a:t>Побор слов на задан. </a:t>
            </a:r>
            <a:r>
              <a:rPr lang="ru-RU" sz="1800" b="1" i="0" baseline="0" dirty="0" err="1">
                <a:effectLst/>
              </a:rPr>
              <a:t>орфогр</a:t>
            </a:r>
            <a:endParaRPr lang="ru-RU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layout>
        <c:manualLayout>
          <c:xMode val="edge"/>
          <c:yMode val="edge"/>
          <c:x val="9.5783338888271702E-2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6111111111111142E-2"/>
          <c:y val="3.2407407407407447E-2"/>
          <c:w val="0.86095975503062161"/>
          <c:h val="0.89814814814814814"/>
        </c:manualLayout>
      </c:layout>
      <c:pie3D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Лист3!$K$13:$N$13</c:f>
              <c:strCache>
                <c:ptCount val="4"/>
                <c:pt idx="0">
                  <c:v>высокий</c:v>
                </c:pt>
                <c:pt idx="1">
                  <c:v>средний</c:v>
                </c:pt>
                <c:pt idx="2">
                  <c:v>удовл</c:v>
                </c:pt>
                <c:pt idx="3">
                  <c:v>низкий</c:v>
                </c:pt>
              </c:strCache>
            </c:strRef>
          </c:cat>
          <c:val>
            <c:numRef>
              <c:f>Лист3!$K$23:$N$23</c:f>
              <c:numCache>
                <c:formatCode>General</c:formatCode>
                <c:ptCount val="4"/>
                <c:pt idx="0">
                  <c:v>10</c:v>
                </c:pt>
                <c:pt idx="1">
                  <c:v>18</c:v>
                </c:pt>
                <c:pt idx="2">
                  <c:v>14</c:v>
                </c:pt>
                <c:pt idx="3" formatCode="0">
                  <c:v>56.666666666666593</c:v>
                </c:pt>
              </c:numCache>
            </c:numRef>
          </c:val>
        </c:ser>
      </c:pie3DChart>
      <c:spPr>
        <a:ln>
          <a:solidFill>
            <a:srgbClr val="073E87"/>
          </a:solidFill>
        </a:ln>
      </c:spPr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Информ.</a:t>
            </a:r>
            <a:r>
              <a:rPr lang="ru-RU" baseline="0"/>
              <a:t> комп. Умение находить инорм. в тексте</a:t>
            </a:r>
            <a:endParaRPr lang="ru-RU"/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1-А</c:v>
          </c:tx>
          <c:dLbls>
            <c:showVal val="1"/>
          </c:dLbls>
          <c:cat>
            <c:strLit>
              <c:ptCount val="1"/>
              <c:pt idx="0">
                <c:v>высокий</c:v>
              </c:pt>
            </c:strLit>
          </c:cat>
          <c:val>
            <c:numRef>
              <c:f>Лист2!$K$4:$N$4</c:f>
              <c:numCache>
                <c:formatCode>General</c:formatCode>
                <c:ptCount val="4"/>
                <c:pt idx="0">
                  <c:v>67</c:v>
                </c:pt>
                <c:pt idx="3">
                  <c:v>33</c:v>
                </c:pt>
              </c:numCache>
            </c:numRef>
          </c:val>
        </c:ser>
        <c:ser>
          <c:idx val="1"/>
          <c:order val="1"/>
          <c:tx>
            <c:v>1-Б</c:v>
          </c:tx>
          <c:dLbls>
            <c:showVal val="1"/>
          </c:dLbls>
          <c:cat>
            <c:strLit>
              <c:ptCount val="1"/>
              <c:pt idx="0">
                <c:v>высокий</c:v>
              </c:pt>
            </c:strLit>
          </c:cat>
          <c:val>
            <c:numRef>
              <c:f>Лист2!$K$5:$N$5</c:f>
              <c:numCache>
                <c:formatCode>General</c:formatCode>
                <c:ptCount val="4"/>
                <c:pt idx="0">
                  <c:v>80</c:v>
                </c:pt>
                <c:pt idx="3">
                  <c:v>20</c:v>
                </c:pt>
              </c:numCache>
            </c:numRef>
          </c:val>
        </c:ser>
        <c:ser>
          <c:idx val="2"/>
          <c:order val="2"/>
          <c:tx>
            <c:v>1-В</c:v>
          </c:tx>
          <c:dLbls>
            <c:showVal val="1"/>
          </c:dLbls>
          <c:cat>
            <c:strLit>
              <c:ptCount val="1"/>
              <c:pt idx="0">
                <c:v>высокий</c:v>
              </c:pt>
            </c:strLit>
          </c:cat>
          <c:val>
            <c:numRef>
              <c:f>Лист2!$K$6:$N$6</c:f>
              <c:numCache>
                <c:formatCode>General</c:formatCode>
                <c:ptCount val="4"/>
                <c:pt idx="0">
                  <c:v>92</c:v>
                </c:pt>
                <c:pt idx="3">
                  <c:v>8</c:v>
                </c:pt>
              </c:numCache>
            </c:numRef>
          </c:val>
        </c:ser>
        <c:shape val="box"/>
        <c:axId val="91033600"/>
        <c:axId val="91035136"/>
        <c:axId val="0"/>
      </c:bar3DChart>
      <c:catAx>
        <c:axId val="91033600"/>
        <c:scaling>
          <c:orientation val="minMax"/>
        </c:scaling>
        <c:axPos val="b"/>
        <c:tickLblPos val="nextTo"/>
        <c:crossAx val="91035136"/>
        <c:crosses val="autoZero"/>
        <c:auto val="1"/>
        <c:lblAlgn val="ctr"/>
        <c:lblOffset val="100"/>
      </c:catAx>
      <c:valAx>
        <c:axId val="91035136"/>
        <c:scaling>
          <c:orientation val="minMax"/>
        </c:scaling>
        <c:axPos val="l"/>
        <c:majorGridlines/>
        <c:numFmt formatCode="General" sourceLinked="1"/>
        <c:tickLblPos val="nextTo"/>
        <c:crossAx val="91033600"/>
        <c:crosses val="autoZero"/>
        <c:crossBetween val="between"/>
      </c:valAx>
    </c:plotArea>
    <c:legend>
      <c:legendPos val="r"/>
    </c:legend>
    <c:plotVisOnly val="1"/>
    <c:dispBlanksAs val="gap"/>
  </c:chart>
  <c:spPr>
    <a:ln>
      <a:solidFill>
        <a:srgbClr val="073E87">
          <a:lumMod val="60000"/>
          <a:lumOff val="40000"/>
        </a:srgbClr>
      </a:solidFill>
    </a:ln>
  </c:sp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3746898434695761E-2"/>
          <c:y val="0.11956065339145323"/>
          <c:w val="0.71770187880685965"/>
          <c:h val="0.76087869321709412"/>
        </c:manualLayout>
      </c:layout>
      <c:pie3DChart>
        <c:varyColors val="1"/>
        <c:ser>
          <c:idx val="0"/>
          <c:order val="0"/>
          <c:spPr>
            <a:ln>
              <a:solidFill>
                <a:srgbClr val="073E87"/>
              </a:solidFill>
            </a:ln>
          </c:spPr>
          <c:dLbls>
            <c:showPercent val="1"/>
            <c:showLeaderLines val="1"/>
          </c:dLbls>
          <c:val>
            <c:numRef>
              <c:f>Лист2!$K$7:$O$7</c:f>
              <c:numCache>
                <c:formatCode>General</c:formatCode>
                <c:ptCount val="5"/>
                <c:pt idx="0">
                  <c:v>80</c:v>
                </c:pt>
                <c:pt idx="3">
                  <c:v>20</c:v>
                </c:pt>
                <c:pt idx="4">
                  <c:v>0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</c:chart>
  <c:spPr>
    <a:ln>
      <a:solidFill>
        <a:srgbClr val="4584D3">
          <a:lumMod val="75000"/>
        </a:srgbClr>
      </a:solidFill>
    </a:ln>
  </c:spPr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Информ.</a:t>
            </a:r>
            <a:r>
              <a:rPr lang="ru-RU" baseline="0"/>
              <a:t> комп. Умение использ. информ. для ответа</a:t>
            </a:r>
            <a:endParaRPr lang="ru-RU"/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1-А</c:v>
          </c:tx>
          <c:dLbls>
            <c:showVal val="1"/>
          </c:dLbls>
          <c:cat>
            <c:strRef>
              <c:f>Лист2!$K$23:$N$23</c:f>
              <c:strCache>
                <c:ptCount val="4"/>
                <c:pt idx="0">
                  <c:v>высокий</c:v>
                </c:pt>
                <c:pt idx="1">
                  <c:v>средний</c:v>
                </c:pt>
                <c:pt idx="2">
                  <c:v>удовл</c:v>
                </c:pt>
                <c:pt idx="3">
                  <c:v>низкий</c:v>
                </c:pt>
              </c:strCache>
            </c:strRef>
          </c:cat>
          <c:val>
            <c:numRef>
              <c:f>Лист2!$K$24:$N$24</c:f>
              <c:numCache>
                <c:formatCode>General</c:formatCode>
                <c:ptCount val="4"/>
                <c:pt idx="0">
                  <c:v>58</c:v>
                </c:pt>
                <c:pt idx="1">
                  <c:v>10</c:v>
                </c:pt>
                <c:pt idx="3">
                  <c:v>32</c:v>
                </c:pt>
              </c:numCache>
            </c:numRef>
          </c:val>
        </c:ser>
        <c:ser>
          <c:idx val="1"/>
          <c:order val="1"/>
          <c:tx>
            <c:v>1-Б</c:v>
          </c:tx>
          <c:cat>
            <c:strRef>
              <c:f>Лист2!$K$23:$N$23</c:f>
              <c:strCache>
                <c:ptCount val="4"/>
                <c:pt idx="0">
                  <c:v>высокий</c:v>
                </c:pt>
                <c:pt idx="1">
                  <c:v>средний</c:v>
                </c:pt>
                <c:pt idx="2">
                  <c:v>удовл</c:v>
                </c:pt>
                <c:pt idx="3">
                  <c:v>низкий</c:v>
                </c:pt>
              </c:strCache>
            </c:strRef>
          </c:cat>
          <c:val>
            <c:numRef>
              <c:f>Лист2!$K$25:$N$25</c:f>
              <c:numCache>
                <c:formatCode>General</c:formatCode>
                <c:ptCount val="4"/>
                <c:pt idx="0">
                  <c:v>33</c:v>
                </c:pt>
                <c:pt idx="1">
                  <c:v>13</c:v>
                </c:pt>
                <c:pt idx="3">
                  <c:v>54</c:v>
                </c:pt>
              </c:numCache>
            </c:numRef>
          </c:val>
        </c:ser>
        <c:ser>
          <c:idx val="2"/>
          <c:order val="2"/>
          <c:tx>
            <c:v>1-В</c:v>
          </c:tx>
          <c:cat>
            <c:strRef>
              <c:f>Лист2!$K$23:$N$23</c:f>
              <c:strCache>
                <c:ptCount val="4"/>
                <c:pt idx="0">
                  <c:v>высокий</c:v>
                </c:pt>
                <c:pt idx="1">
                  <c:v>средний</c:v>
                </c:pt>
                <c:pt idx="2">
                  <c:v>удовл</c:v>
                </c:pt>
                <c:pt idx="3">
                  <c:v>низкий</c:v>
                </c:pt>
              </c:strCache>
            </c:strRef>
          </c:cat>
          <c:val>
            <c:numRef>
              <c:f>Лист2!$K$26:$N$26</c:f>
              <c:numCache>
                <c:formatCode>General</c:formatCode>
                <c:ptCount val="4"/>
                <c:pt idx="0">
                  <c:v>48</c:v>
                </c:pt>
                <c:pt idx="1">
                  <c:v>15</c:v>
                </c:pt>
                <c:pt idx="3">
                  <c:v>37</c:v>
                </c:pt>
              </c:numCache>
            </c:numRef>
          </c:val>
        </c:ser>
        <c:shape val="box"/>
        <c:axId val="93018752"/>
        <c:axId val="93172096"/>
        <c:axId val="0"/>
      </c:bar3DChart>
      <c:catAx>
        <c:axId val="93018752"/>
        <c:scaling>
          <c:orientation val="minMax"/>
        </c:scaling>
        <c:delete val="1"/>
        <c:axPos val="b"/>
        <c:tickLblPos val="nextTo"/>
        <c:crossAx val="93172096"/>
        <c:crosses val="autoZero"/>
        <c:auto val="1"/>
        <c:lblAlgn val="ctr"/>
        <c:lblOffset val="100"/>
      </c:catAx>
      <c:valAx>
        <c:axId val="93172096"/>
        <c:scaling>
          <c:orientation val="minMax"/>
        </c:scaling>
        <c:axPos val="l"/>
        <c:majorGridlines/>
        <c:numFmt formatCode="General" sourceLinked="1"/>
        <c:tickLblPos val="nextTo"/>
        <c:crossAx val="93018752"/>
        <c:crosses val="autoZero"/>
        <c:crossBetween val="between"/>
      </c:valAx>
    </c:plotArea>
    <c:legend>
      <c:legendPos val="r"/>
    </c:legend>
    <c:plotVisOnly val="1"/>
    <c:dispBlanksAs val="gap"/>
  </c:chart>
  <c:spPr>
    <a:ln>
      <a:solidFill>
        <a:srgbClr val="073E87"/>
      </a:solidFill>
    </a:ln>
  </c:sp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>
                <a:effectLst/>
              </a:rPr>
              <a:t>Информ. комп. Умение использ. информ. для ответа</a:t>
            </a:r>
            <a:endParaRPr lang="ru-RU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rich>
      </c:tx>
      <c:layout>
        <c:manualLayout>
          <c:xMode val="edge"/>
          <c:yMode val="edge"/>
          <c:x val="0.18229430412107589"/>
          <c:y val="3.5714285714285712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Лист2!$K$23:$N$23</c:f>
              <c:strCache>
                <c:ptCount val="4"/>
                <c:pt idx="0">
                  <c:v>высокий</c:v>
                </c:pt>
                <c:pt idx="1">
                  <c:v>средний</c:v>
                </c:pt>
                <c:pt idx="2">
                  <c:v>удовл</c:v>
                </c:pt>
                <c:pt idx="3">
                  <c:v>низкий</c:v>
                </c:pt>
              </c:strCache>
            </c:strRef>
          </c:cat>
          <c:val>
            <c:numRef>
              <c:f>Лист2!$K$27:$N$27</c:f>
              <c:numCache>
                <c:formatCode>General</c:formatCode>
                <c:ptCount val="4"/>
                <c:pt idx="0">
                  <c:v>46</c:v>
                </c:pt>
                <c:pt idx="1">
                  <c:v>13</c:v>
                </c:pt>
                <c:pt idx="3">
                  <c:v>41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</c:chart>
  <c:spPr>
    <a:ln>
      <a:solidFill>
        <a:srgbClr val="073E87"/>
      </a:solidFill>
    </a:ln>
  </c:spPr>
  <c:externalData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0.18333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758183" cy="448842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BE6E0-F082-4F8D-997E-28BEE6CB638A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D6BF0-0EAD-41A8-9730-EF59FEED30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4810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D6BF0-0EAD-41A8-9730-EF59FEED30A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028CEA-80CE-4657-B7CD-C6FCF3645744}" type="datetime1">
              <a:rPr lang="ru-RU" smtClean="0"/>
              <a:pPr/>
              <a:t>20.04.2012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CDBB59-303D-4CF7-A25F-E98E02CDCDFF}" type="datetime1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17F0FE-A71D-463D-BF2C-748067F3A6FA}" type="datetime1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2882E2-8D01-4FDF-AFF1-95C206D68B24}" type="datetime1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FBE8C2-CD70-477E-BE97-424434CC8DDF}" type="datetime1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DFD619-B1E3-4ECC-A892-02E372C80698}" type="datetime1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28362E-FD2D-4643-BD26-408AEE821D47}" type="datetime1">
              <a:rPr lang="ru-RU" smtClean="0"/>
              <a:pPr/>
              <a:t>20.04.2012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D08B9-A767-46CB-80DB-A410C7904068}" type="datetime1">
              <a:rPr lang="ru-RU" smtClean="0"/>
              <a:pPr/>
              <a:t>20.04.2012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06E1FA-4172-4EC3-A6DF-6B90BF3453FD}" type="datetime1">
              <a:rPr lang="ru-RU" smtClean="0"/>
              <a:pPr/>
              <a:t>20.04.2012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9F2F0-96BA-4282-86A8-88D30C2D2938}" type="datetime1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FB5488-3A5A-4F5C-88AC-2CBB40168536}" type="datetime1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FA4D883-DEE8-4334-82B6-875FACB5DB95}" type="datetime1">
              <a:rPr lang="ru-RU" smtClean="0"/>
              <a:pPr/>
              <a:t>20.04.2012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1%20&#1082;&#1083;&#1072;&#1089;&#1089;%20&#1044;&#1086;&#1082;&#1091;&#1084;&#1077;&#1085;&#1090;%20Microsoft%20Word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42;&#1044;%20&#1041;&#1091;&#1076;&#1085;&#1080;%20&#1080;%20&#1087;&#1088;&#1072;&#1079;&#1076;&#1085;&#1080;&#1082;&#1080;%20%20&#1063;&#1080;&#1093;&#1072;&#1095;&#1105;&#1074;&#1072;%20&#1054;.&#1042;.%201-&#1040;%20&#1082;&#1083;..wmv" TargetMode="External"/><Relationship Id="rId2" Type="http://schemas.openxmlformats.org/officeDocument/2006/relationships/hyperlink" Target="&#1042;&#1099;&#1073;&#1086;&#1088;&#1086;&#1074;&#1072;%20&#1058;.&#1042;.%20&#1064;&#1082;&#1086;&#1083;&#1072;%20&#1088;&#1072;&#1076;&#1086;&#1089;&#1090;&#1080;.wm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1057;&#1090;&#1086;&#1075;&#1086;&#1074;&#1072;%20&#1052;.&#1042;.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&#1087;&#1083;&#1072;&#1085;-&#1082;&#1086;&#1085;&#1089;&#1087;.%20&#1091;&#1088;&#1086;&#1082;&#1072;%20&#1057;&#1090;&#1086;&#1075;&#1086;&#1074;&#1072;%20&#1052;.&#1042;..doc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41;&#1077;&#1079;&#1086;&#1073;&#1088;&#1072;&#1079;&#1086;&#1074;&#1072;%20&#1056;.&#1040;.&#1084;&#1086;&#1090;&#1080;&#1074;&#1072;&#1094;&#1080;&#1103;.wmv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hyperlink" Target="&#1055;&#1088;&#1086;&#1077;&#1082;&#1090;%20&#1057;&#1082;&#1086;&#1083;&#1100;&#1082;&#1086;%20&#1074;&#1077;&#1089;&#1080;&#1090;%20&#1079;&#1076;&#1086;&#1088;&#1086;&#1074;&#1100;&#1077;" TargetMode="External"/><Relationship Id="rId4" Type="http://schemas.openxmlformats.org/officeDocument/2006/relationships/hyperlink" Target="&#1041;&#1077;&#1079;&#1086;&#1073;&#1088;&#1072;&#1079;&#1086;&#1074;&#1072;%20&#1056;.&#1040;.%20&#1090;&#1077;&#1084;&#1072;%20&#1087;&#1088;&#1086;&#1073;&#1083;&#1077;&#1084;&#1072;.wm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41;&#1077;&#1079;&#1086;&#1073;&#1088;&#1072;&#1079;&#1086;&#1074;&#1072;%20&#1056;.&#1040;.%20&#1089;&#1072;&#1084;&#1086;&#1086;&#1094;&#1077;&#1085;&#1082;&#1072;.wmv" TargetMode="External"/><Relationship Id="rId2" Type="http://schemas.openxmlformats.org/officeDocument/2006/relationships/hyperlink" Target="&#1040;&#1083;&#1075;&#1086;&#1088;&#1080;&#1090;&#1084;%20&#1089;&#1072;&#1084;&#1086;&#1086;&#1094;&#1077;&#1085;&#1082;&#1080;&#1044;&#1086;&#1082;&#1091;&#1084;&#1077;&#1085;&#1090;%20Microsoft%20Word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1055;&#1088;&#1077;&#1076;&#1084;&#1077;&#1090;&#1085;&#1099;&#1077;%20&#1090;&#1072;&#1073;&#1083;&#1080;&#1094;&#1099;%20&#1090;&#1088;&#1077;&#1073;&#1086;&#1074;&#1072;&#1085;&#1080;&#1081;%201,2%20&#1082;&#1083;&#1072;&#1089;&#1089;.do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6632"/>
            <a:ext cx="9088150" cy="1800200"/>
          </a:xfrm>
        </p:spPr>
        <p:txBody>
          <a:bodyPr/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59632" y="908720"/>
            <a:ext cx="7498080" cy="5016624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Новое качество образования 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в рамках введения                            </a:t>
            </a: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ФГОС НОО</a:t>
            </a:r>
            <a:b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3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подготовила зам. директора по УВР Козлова Н.А.</a:t>
            </a:r>
            <a:endParaRPr lang="ru-RU" sz="33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157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Анализ комплексной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" action="ppaction://hlinkfile"/>
              </a:rPr>
              <a:t>контрольной работы 1 класс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81379981"/>
              </p:ext>
            </p:extLst>
          </p:nvPr>
        </p:nvGraphicFramePr>
        <p:xfrm>
          <a:off x="395536" y="2564904"/>
          <a:ext cx="3601020" cy="340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61128588"/>
              </p:ext>
            </p:extLst>
          </p:nvPr>
        </p:nvGraphicFramePr>
        <p:xfrm>
          <a:off x="4499992" y="2564904"/>
          <a:ext cx="3880115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820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11760" y="764704"/>
            <a:ext cx="6480720" cy="1008112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РУССКИЙ ЯЗЫК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12197286"/>
              </p:ext>
            </p:extLst>
          </p:nvPr>
        </p:nvGraphicFramePr>
        <p:xfrm>
          <a:off x="251520" y="2348880"/>
          <a:ext cx="2448272" cy="3193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23344825"/>
              </p:ext>
            </p:extLst>
          </p:nvPr>
        </p:nvGraphicFramePr>
        <p:xfrm>
          <a:off x="3059832" y="2348880"/>
          <a:ext cx="266429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03191776"/>
              </p:ext>
            </p:extLst>
          </p:nvPr>
        </p:nvGraphicFramePr>
        <p:xfrm>
          <a:off x="6084168" y="2276872"/>
          <a:ext cx="295232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5171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Окружающий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мир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19649004"/>
              </p:ext>
            </p:extLst>
          </p:nvPr>
        </p:nvGraphicFramePr>
        <p:xfrm>
          <a:off x="1115616" y="1484784"/>
          <a:ext cx="374441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95193855"/>
              </p:ext>
            </p:extLst>
          </p:nvPr>
        </p:nvGraphicFramePr>
        <p:xfrm>
          <a:off x="5220072" y="1484784"/>
          <a:ext cx="367240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53623222"/>
              </p:ext>
            </p:extLst>
          </p:nvPr>
        </p:nvGraphicFramePr>
        <p:xfrm>
          <a:off x="971600" y="4437112"/>
          <a:ext cx="3800475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71619142"/>
              </p:ext>
            </p:extLst>
          </p:nvPr>
        </p:nvGraphicFramePr>
        <p:xfrm>
          <a:off x="5148064" y="4509120"/>
          <a:ext cx="3667125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263825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МАТЕМАТИКА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08268641"/>
              </p:ext>
            </p:extLst>
          </p:nvPr>
        </p:nvGraphicFramePr>
        <p:xfrm>
          <a:off x="5436096" y="1484784"/>
          <a:ext cx="316835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52746482"/>
              </p:ext>
            </p:extLst>
          </p:nvPr>
        </p:nvGraphicFramePr>
        <p:xfrm>
          <a:off x="1435100" y="1484784"/>
          <a:ext cx="31369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01664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2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  НАВЫКИ    ЧТЕНИЯ: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86845086"/>
              </p:ext>
            </p:extLst>
          </p:nvPr>
        </p:nvGraphicFramePr>
        <p:xfrm>
          <a:off x="1435100" y="1916832"/>
          <a:ext cx="356894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98059558"/>
              </p:ext>
            </p:extLst>
          </p:nvPr>
        </p:nvGraphicFramePr>
        <p:xfrm>
          <a:off x="5580112" y="1916832"/>
          <a:ext cx="3194611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573170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РУССКИЙ ЯЗЫК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47435515"/>
              </p:ext>
            </p:extLst>
          </p:nvPr>
        </p:nvGraphicFramePr>
        <p:xfrm>
          <a:off x="1435100" y="1196752"/>
          <a:ext cx="313690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2832352"/>
              </p:ext>
            </p:extLst>
          </p:nvPr>
        </p:nvGraphicFramePr>
        <p:xfrm>
          <a:off x="5292080" y="1196753"/>
          <a:ext cx="345638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67995421"/>
              </p:ext>
            </p:extLst>
          </p:nvPr>
        </p:nvGraphicFramePr>
        <p:xfrm>
          <a:off x="2195736" y="40050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408714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МАТЕМАТИКА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99397038"/>
              </p:ext>
            </p:extLst>
          </p:nvPr>
        </p:nvGraphicFramePr>
        <p:xfrm>
          <a:off x="1435100" y="1447800"/>
          <a:ext cx="3424932" cy="4501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49348955"/>
              </p:ext>
            </p:extLst>
          </p:nvPr>
        </p:nvGraphicFramePr>
        <p:xfrm>
          <a:off x="5508104" y="1412776"/>
          <a:ext cx="341987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89323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ВНЕУРОЧНАЯ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772816"/>
            <a:ext cx="7498080" cy="447558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hlinkClick r:id="rId2" action="ppaction://hlinkfile"/>
              </a:rPr>
              <a:t>научно-познавательное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hlinkClick r:id="rId3" action="ppaction://hlinkfile"/>
              </a:rPr>
              <a:t>1-а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hlinkClick r:id="rId4" action="ppaction://hlinkfile"/>
              </a:rPr>
              <a:t>художественно-эстетическое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патриотическое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спортивно-оздоровительное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роектная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деятельность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357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Системно-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деятельностный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подход: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700808"/>
            <a:ext cx="7498080" cy="4800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воспитание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 развитие качеств личности, отвечающих требованиям информационного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общества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ориентацию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 результаты образования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учет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индивидуальных возрастных, психологических и физиологических особенностей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обучающихся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разнообразие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организационных форм и учет индивидуальных особенностей каждого обучающегося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гарантированность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достижения планируемых результатов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0372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8568952" cy="1143000"/>
          </a:xfrm>
        </p:spPr>
        <p:txBody>
          <a:bodyPr anchor="ctr">
            <a:normAutofit fontScale="90000"/>
          </a:bodyPr>
          <a:lstStyle/>
          <a:p>
            <a:r>
              <a:rPr lang="ru-RU" sz="44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r>
              <a:rPr lang="ru-RU" sz="4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словия </a:t>
            </a:r>
            <a:r>
              <a:rPr lang="ru-RU" sz="44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введения стандартов:</a:t>
            </a:r>
            <a:br>
              <a:rPr lang="ru-RU" sz="44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44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12776"/>
            <a:ext cx="7708392" cy="4800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оборудованы  рабочие места учителей, подключены  мультимедийные установки, закуплены учебники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подготовлена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нормативно-правовая база школы (ООП НОО, локальные акты по новым стандартам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прошли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курсовую подготовку учителя начальных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классов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создана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оптимальная модель внеурочной деятельности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039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78687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Изменения в образовательном процессе:</a:t>
            </a:r>
            <a:br>
              <a:rPr lang="ru-RU" sz="4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0166" y="2143116"/>
            <a:ext cx="7433522" cy="4105284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Новые цели образования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Использование новых технологий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Система контроля и оценки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Стандарты направлены на духовно-нравственное развитие школьников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На укрепление физического и здоровья обучающихся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385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2438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Так учили нас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105400" y="228600"/>
            <a:ext cx="381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Так будут учиться наши дети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781300" y="5746423"/>
            <a:ext cx="335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000FF"/>
                </a:solidFill>
                <a:hlinkClick r:id="rId2" action="ppaction://hlinkfile"/>
              </a:rPr>
              <a:t>План-конспект урока</a:t>
            </a:r>
            <a:r>
              <a:rPr lang="ru-RU" sz="2800" b="1" dirty="0" smtClean="0">
                <a:solidFill>
                  <a:srgbClr val="0000FF"/>
                </a:solidFill>
                <a:hlinkClick r:id="rId2" action="ppaction://hlinkfile"/>
              </a:rPr>
              <a:t> 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04800" y="1255713"/>
            <a:ext cx="3657600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1.</a:t>
            </a:r>
            <a:r>
              <a:rPr lang="ru-RU" sz="2400">
                <a:solidFill>
                  <a:srgbClr val="FF0000"/>
                </a:solidFill>
              </a:rPr>
              <a:t>Учитель</a:t>
            </a:r>
            <a:r>
              <a:rPr lang="ru-RU" sz="2400"/>
              <a:t> проверяет Д/з. </a:t>
            </a:r>
            <a:r>
              <a:rPr lang="ru-RU" sz="2400">
                <a:solidFill>
                  <a:srgbClr val="00CC00"/>
                </a:solidFill>
              </a:rPr>
              <a:t>Ученик</a:t>
            </a:r>
            <a:r>
              <a:rPr lang="ru-RU" sz="2400"/>
              <a:t> «выучил – пересказал».</a:t>
            </a:r>
          </a:p>
          <a:p>
            <a:pPr>
              <a:spcBef>
                <a:spcPct val="50000"/>
              </a:spcBef>
            </a:pPr>
            <a:r>
              <a:rPr lang="ru-RU" sz="2400"/>
              <a:t>2.</a:t>
            </a:r>
            <a:r>
              <a:rPr lang="ru-RU" sz="2400">
                <a:solidFill>
                  <a:srgbClr val="FF0000"/>
                </a:solidFill>
              </a:rPr>
              <a:t>Учитель</a:t>
            </a:r>
            <a:r>
              <a:rPr lang="ru-RU" sz="2400"/>
              <a:t> объявляет новую тему.</a:t>
            </a:r>
          </a:p>
          <a:p>
            <a:pPr>
              <a:spcBef>
                <a:spcPct val="50000"/>
              </a:spcBef>
            </a:pPr>
            <a:r>
              <a:rPr lang="ru-RU" sz="2400"/>
              <a:t>3.</a:t>
            </a:r>
            <a:r>
              <a:rPr lang="ru-RU" sz="2400">
                <a:solidFill>
                  <a:srgbClr val="FF0000"/>
                </a:solidFill>
              </a:rPr>
              <a:t>Учитель </a:t>
            </a:r>
            <a:r>
              <a:rPr lang="ru-RU" sz="2400"/>
              <a:t>объясняет новую тему («сиди и слушай!»).</a:t>
            </a:r>
          </a:p>
          <a:p>
            <a:pPr>
              <a:spcBef>
                <a:spcPct val="50000"/>
              </a:spcBef>
            </a:pPr>
            <a:r>
              <a:rPr lang="ru-RU" sz="2400"/>
              <a:t>4.</a:t>
            </a:r>
            <a:r>
              <a:rPr lang="ru-RU" sz="2400">
                <a:solidFill>
                  <a:srgbClr val="FF0000"/>
                </a:solidFill>
              </a:rPr>
              <a:t>Учитель</a:t>
            </a:r>
            <a:r>
              <a:rPr lang="ru-RU" sz="2400"/>
              <a:t> проверяет, как поняли «повтори!»).</a:t>
            </a:r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7600" y="0"/>
            <a:ext cx="1600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724400" y="1219200"/>
            <a:ext cx="441960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1.</a:t>
            </a:r>
            <a:r>
              <a:rPr lang="ru-RU" sz="2400">
                <a:solidFill>
                  <a:srgbClr val="FF0000"/>
                </a:solidFill>
              </a:rPr>
              <a:t>Учитель</a:t>
            </a:r>
            <a:r>
              <a:rPr lang="ru-RU" sz="2400"/>
              <a:t> создает ситуацию. </a:t>
            </a:r>
            <a:r>
              <a:rPr lang="ru-RU" sz="2400">
                <a:solidFill>
                  <a:srgbClr val="00CC00"/>
                </a:solidFill>
              </a:rPr>
              <a:t>Ученики </a:t>
            </a:r>
            <a:r>
              <a:rPr lang="ru-RU" sz="2400"/>
              <a:t>называют тему, вопрос. </a:t>
            </a:r>
          </a:p>
          <a:p>
            <a:pPr>
              <a:spcBef>
                <a:spcPct val="50000"/>
              </a:spcBef>
            </a:pPr>
            <a:r>
              <a:rPr lang="ru-RU" sz="2400"/>
              <a:t>2.</a:t>
            </a:r>
            <a:r>
              <a:rPr lang="ru-RU" sz="2400">
                <a:solidFill>
                  <a:srgbClr val="00CC00"/>
                </a:solidFill>
              </a:rPr>
              <a:t>Ученики</a:t>
            </a:r>
            <a:r>
              <a:rPr lang="ru-RU" sz="2400"/>
              <a:t> сами вспоминают знания, которые пригодятся. </a:t>
            </a:r>
          </a:p>
          <a:p>
            <a:pPr>
              <a:spcBef>
                <a:spcPct val="50000"/>
              </a:spcBef>
            </a:pPr>
            <a:r>
              <a:rPr lang="ru-RU" sz="2400"/>
              <a:t>3.</a:t>
            </a:r>
            <a:r>
              <a:rPr lang="ru-RU" sz="2400">
                <a:solidFill>
                  <a:srgbClr val="00CC00"/>
                </a:solidFill>
              </a:rPr>
              <a:t>Ученики</a:t>
            </a:r>
            <a:r>
              <a:rPr lang="ru-RU" sz="2400"/>
              <a:t> сами открывают новые знания (в диалоге с </a:t>
            </a:r>
            <a:r>
              <a:rPr lang="ru-RU" sz="2400">
                <a:solidFill>
                  <a:srgbClr val="FF0000"/>
                </a:solidFill>
              </a:rPr>
              <a:t>учителем</a:t>
            </a:r>
            <a:r>
              <a:rPr lang="ru-RU" sz="2400"/>
              <a:t>, в учебнике).</a:t>
            </a:r>
          </a:p>
          <a:p>
            <a:pPr>
              <a:spcBef>
                <a:spcPct val="50000"/>
              </a:spcBef>
            </a:pPr>
            <a:r>
              <a:rPr lang="ru-RU" sz="2400"/>
              <a:t>4.</a:t>
            </a:r>
            <a:r>
              <a:rPr lang="ru-RU" sz="2400">
                <a:solidFill>
                  <a:srgbClr val="00CC00"/>
                </a:solidFill>
              </a:rPr>
              <a:t>Ученики</a:t>
            </a:r>
            <a:r>
              <a:rPr lang="ru-RU" sz="2400"/>
              <a:t> делают вывод по теме. </a:t>
            </a: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V="1">
            <a:off x="3505200" y="1600200"/>
            <a:ext cx="1295400" cy="1066800"/>
          </a:xfrm>
          <a:prstGeom prst="line">
            <a:avLst/>
          </a:prstGeom>
          <a:noFill/>
          <a:ln w="76200">
            <a:solidFill>
              <a:srgbClr val="2B03F5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3505200" y="1600200"/>
            <a:ext cx="1219200" cy="1143000"/>
          </a:xfrm>
          <a:prstGeom prst="line">
            <a:avLst/>
          </a:prstGeom>
          <a:noFill/>
          <a:ln w="76200">
            <a:solidFill>
              <a:srgbClr val="2B03F5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3581400" y="3657600"/>
            <a:ext cx="1219200" cy="0"/>
          </a:xfrm>
          <a:prstGeom prst="line">
            <a:avLst/>
          </a:prstGeom>
          <a:noFill/>
          <a:ln w="76200">
            <a:solidFill>
              <a:srgbClr val="2B03F5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3581400" y="4876800"/>
            <a:ext cx="1143000" cy="0"/>
          </a:xfrm>
          <a:prstGeom prst="line">
            <a:avLst/>
          </a:prstGeom>
          <a:noFill/>
          <a:ln w="76200">
            <a:solidFill>
              <a:srgbClr val="2B03F5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3" grpId="0"/>
      <p:bldP spid="6156" grpId="0"/>
      <p:bldP spid="6157" grpId="0" animBg="1"/>
      <p:bldP spid="6158" grpId="0" animBg="1"/>
      <p:bldP spid="6159" grpId="0" animBg="1"/>
      <p:bldP spid="61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Личностно-ориентированное обучение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772816"/>
            <a:ext cx="8143900" cy="48006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технология проблемного   обучения    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hlinkClick r:id="rId3" action="ppaction://hlinkfile"/>
              </a:rPr>
              <a:t>1- кл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.,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hlinkClick r:id="rId4" action="ppaction://hlinkfile"/>
              </a:rPr>
              <a:t>1-кл.</a:t>
            </a:r>
            <a:endParaRPr lang="ru-RU" sz="4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hlinkClick r:id="rId5" action="ppaction://hlinkfile"/>
              </a:rPr>
              <a:t>проектная технология</a:t>
            </a:r>
            <a:endParaRPr lang="ru-RU" sz="4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технология продуктивного чтения</a:t>
            </a:r>
          </a:p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технология  оценивания. 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807246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Особенности оценки  по ФГОС НОО: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48006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комплексный подход к оценке результатов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оценка на основе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системно-деятельностного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подхода 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оценка динамики образовательных достижений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сочетание внутренней  и внешней оценки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персонифицированные 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неперсонифицированные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процедуры оценки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уровневый подход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накопительной системы оценивания (портфолио)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новые формы оценки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507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Документы школы по системе оценки: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Положение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 системе оценивания в МОУ «Ново-Ямская СОШ» по  ФГОС НОО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Положение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безотметочном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обучении в 1 классах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Положение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 портфолио школьника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Механизм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оценки достижений обучающихся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Положение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 внеурочной деятельности 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3651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Заголовок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Технология оценивания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endParaRPr lang="ru-RU" sz="4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sz="7400" b="1" dirty="0" smtClean="0">
                <a:solidFill>
                  <a:schemeClr val="accent1">
                    <a:lumMod val="75000"/>
                  </a:schemeClr>
                </a:solidFill>
              </a:rPr>
              <a:t>Первый этап:</a:t>
            </a:r>
          </a:p>
          <a:p>
            <a:pPr marL="45720" indent="0">
              <a:buNone/>
            </a:pPr>
            <a:endParaRPr lang="ru-RU" sz="7400" b="1" i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sz="7400" b="1" i="1" dirty="0" smtClean="0">
                <a:solidFill>
                  <a:schemeClr val="accent1">
                    <a:lumMod val="50000"/>
                  </a:schemeClr>
                </a:solidFill>
              </a:rPr>
              <a:t>1-е </a:t>
            </a:r>
            <a:r>
              <a:rPr lang="ru-RU" sz="7400" b="1" i="1" dirty="0">
                <a:solidFill>
                  <a:schemeClr val="accent1">
                    <a:lumMod val="50000"/>
                  </a:schemeClr>
                </a:solidFill>
              </a:rPr>
              <a:t>правило</a:t>
            </a:r>
            <a:r>
              <a:rPr lang="ru-RU" sz="7400" b="1" i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45720" indent="0">
              <a:buNone/>
            </a:pPr>
            <a:r>
              <a:rPr lang="ru-RU" sz="7400" b="1" i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7400" b="1" i="1" u="sng" dirty="0">
                <a:solidFill>
                  <a:schemeClr val="accent1">
                    <a:lumMod val="50000"/>
                  </a:schemeClr>
                </a:solidFill>
              </a:rPr>
              <a:t>«Оценка результата и </a:t>
            </a:r>
            <a:r>
              <a:rPr lang="ru-RU" sz="7400" b="1" i="1" u="sng" dirty="0" smtClean="0">
                <a:solidFill>
                  <a:schemeClr val="accent1">
                    <a:lumMod val="50000"/>
                  </a:schemeClr>
                </a:solidFill>
              </a:rPr>
              <a:t>отметка</a:t>
            </a:r>
            <a:r>
              <a:rPr lang="ru-RU" sz="7400" b="1" i="1" u="sng" dirty="0">
                <a:solidFill>
                  <a:schemeClr val="accent1">
                    <a:lumMod val="50000"/>
                  </a:schemeClr>
                </a:solidFill>
              </a:rPr>
              <a:t>»</a:t>
            </a:r>
            <a:r>
              <a:rPr lang="ru-RU" sz="7400" b="1" u="sng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74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ru-RU" sz="74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sz="7400" b="1" i="1" dirty="0">
                <a:solidFill>
                  <a:schemeClr val="accent1">
                    <a:lumMod val="50000"/>
                  </a:schemeClr>
                </a:solidFill>
              </a:rPr>
              <a:t>2-е правило</a:t>
            </a:r>
            <a:r>
              <a:rPr lang="ru-RU" sz="7400" b="1" i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45720" indent="0">
              <a:buNone/>
            </a:pPr>
            <a:r>
              <a:rPr lang="ru-RU" sz="7400" b="1" i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7400" b="1" i="1" u="sng" dirty="0">
                <a:solidFill>
                  <a:schemeClr val="accent1">
                    <a:lumMod val="50000"/>
                  </a:schemeClr>
                </a:solidFill>
              </a:rPr>
              <a:t>«Самооценка».</a:t>
            </a:r>
            <a:r>
              <a:rPr lang="ru-RU" sz="7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7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sz="7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7400" dirty="0" smtClean="0">
                <a:solidFill>
                  <a:schemeClr val="accent1">
                    <a:lumMod val="50000"/>
                  </a:schemeClr>
                </a:solidFill>
                <a:hlinkClick r:id="rId2" action="ppaction://hlinkfile"/>
              </a:rPr>
              <a:t>Алгоритм,</a:t>
            </a:r>
            <a:r>
              <a:rPr lang="ru-RU" sz="7400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sz="7400" dirty="0" smtClean="0">
                <a:solidFill>
                  <a:schemeClr val="accent1">
                    <a:lumMod val="50000"/>
                  </a:schemeClr>
                </a:solidFill>
                <a:hlinkClick r:id="rId3" action="ppaction://hlinkfile"/>
              </a:rPr>
              <a:t>1-В</a:t>
            </a:r>
            <a:endParaRPr lang="ru-RU" sz="7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sz="7400" b="1" i="1" dirty="0" smtClean="0">
                <a:solidFill>
                  <a:schemeClr val="accent1">
                    <a:lumMod val="50000"/>
                  </a:schemeClr>
                </a:solidFill>
              </a:rPr>
              <a:t>3-е </a:t>
            </a:r>
            <a:r>
              <a:rPr lang="ru-RU" sz="7400" b="1" i="1" dirty="0">
                <a:solidFill>
                  <a:schemeClr val="accent1">
                    <a:lumMod val="50000"/>
                  </a:schemeClr>
                </a:solidFill>
              </a:rPr>
              <a:t>правило:</a:t>
            </a:r>
          </a:p>
          <a:p>
            <a:pPr marL="45720" indent="0">
              <a:buNone/>
            </a:pPr>
            <a:r>
              <a:rPr lang="ru-RU" sz="7400" b="1" i="1" u="sng" dirty="0">
                <a:solidFill>
                  <a:schemeClr val="accent1">
                    <a:lumMod val="50000"/>
                  </a:schemeClr>
                </a:solidFill>
              </a:rPr>
              <a:t> «Одна задача – одна  отметка»</a:t>
            </a:r>
            <a:r>
              <a:rPr lang="ru-RU" sz="7400" b="1" u="sng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45720" indent="0">
              <a:buNone/>
            </a:pPr>
            <a:endParaRPr lang="ru-RU" sz="74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sz="7400" b="1" i="1" dirty="0">
                <a:solidFill>
                  <a:schemeClr val="accent1">
                    <a:lumMod val="50000"/>
                  </a:schemeClr>
                </a:solidFill>
              </a:rPr>
              <a:t>4-е правило: </a:t>
            </a:r>
          </a:p>
          <a:p>
            <a:pPr marL="45720" indent="0">
              <a:buNone/>
            </a:pPr>
            <a:r>
              <a:rPr lang="ru-RU" sz="7400" b="1" i="1" u="sng" dirty="0" smtClean="0">
                <a:solidFill>
                  <a:schemeClr val="accent1">
                    <a:lumMod val="50000"/>
                  </a:schemeClr>
                </a:solidFill>
                <a:hlinkClick r:id="rId4" action="ppaction://hlinkfile"/>
              </a:rPr>
              <a:t>Таблицы </a:t>
            </a:r>
            <a:r>
              <a:rPr lang="ru-RU" sz="7400" b="1" i="1" u="sng" dirty="0">
                <a:solidFill>
                  <a:schemeClr val="accent1">
                    <a:lumMod val="50000"/>
                  </a:schemeClr>
                </a:solidFill>
                <a:hlinkClick r:id="rId4" action="ppaction://hlinkfile"/>
              </a:rPr>
              <a:t>образовательных </a:t>
            </a:r>
            <a:r>
              <a:rPr lang="ru-RU" sz="7400" b="1" i="1" u="sng" dirty="0" smtClean="0">
                <a:solidFill>
                  <a:schemeClr val="accent1">
                    <a:lumMod val="50000"/>
                  </a:schemeClr>
                </a:solidFill>
                <a:hlinkClick r:id="rId4" action="ppaction://hlinkfile"/>
              </a:rPr>
              <a:t>результатов</a:t>
            </a:r>
            <a:r>
              <a:rPr lang="ru-RU" sz="7400" b="1" i="1" u="sng" dirty="0">
                <a:solidFill>
                  <a:schemeClr val="accent1">
                    <a:lumMod val="50000"/>
                  </a:schemeClr>
                </a:solidFill>
                <a:hlinkClick r:id="rId4" action="ppaction://hlinkfile"/>
              </a:rPr>
              <a:t/>
            </a:r>
            <a:br>
              <a:rPr lang="ru-RU" sz="7400" b="1" i="1" u="sng" dirty="0">
                <a:solidFill>
                  <a:schemeClr val="accent1">
                    <a:lumMod val="50000"/>
                  </a:schemeClr>
                </a:solidFill>
                <a:hlinkClick r:id="rId4" action="ppaction://hlinkfile"/>
              </a:rPr>
            </a:br>
            <a:endParaRPr lang="ru-RU" sz="7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sz="7400" dirty="0" smtClean="0">
                <a:solidFill>
                  <a:schemeClr val="accent1">
                    <a:lumMod val="75000"/>
                  </a:schemeClr>
                </a:solidFill>
              </a:rPr>
              <a:t>Таблицы </a:t>
            </a:r>
            <a:r>
              <a:rPr lang="ru-RU" sz="7400" dirty="0" err="1" smtClean="0">
                <a:solidFill>
                  <a:schemeClr val="accent1">
                    <a:lumMod val="75000"/>
                  </a:schemeClr>
                </a:solidFill>
              </a:rPr>
              <a:t>метапредметных</a:t>
            </a:r>
            <a:r>
              <a:rPr lang="ru-RU" sz="7400" dirty="0" smtClean="0">
                <a:solidFill>
                  <a:schemeClr val="accent1">
                    <a:lumMod val="75000"/>
                  </a:schemeClr>
                </a:solidFill>
              </a:rPr>
              <a:t>, личностных  результатов</a:t>
            </a:r>
            <a:endParaRPr lang="ru-RU" sz="7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1520" y="476672"/>
            <a:ext cx="1187450" cy="574675"/>
            <a:chOff x="2880" y="2118"/>
            <a:chExt cx="1207" cy="1073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2962" y="2240"/>
              <a:ext cx="856" cy="914"/>
            </a:xfrm>
            <a:custGeom>
              <a:avLst/>
              <a:gdLst>
                <a:gd name="T0" fmla="*/ 1 w 2566"/>
                <a:gd name="T1" fmla="*/ 0 h 2741"/>
                <a:gd name="T2" fmla="*/ 1 w 2566"/>
                <a:gd name="T3" fmla="*/ 4 h 2741"/>
                <a:gd name="T4" fmla="*/ 0 w 2566"/>
                <a:gd name="T5" fmla="*/ 7 h 2741"/>
                <a:gd name="T6" fmla="*/ 4 w 2566"/>
                <a:gd name="T7" fmla="*/ 10 h 2741"/>
                <a:gd name="T8" fmla="*/ 0 w 2566"/>
                <a:gd name="T9" fmla="*/ 20 h 2741"/>
                <a:gd name="T10" fmla="*/ 7 w 2566"/>
                <a:gd name="T11" fmla="*/ 34 h 2741"/>
                <a:gd name="T12" fmla="*/ 22 w 2566"/>
                <a:gd name="T13" fmla="*/ 32 h 2741"/>
                <a:gd name="T14" fmla="*/ 32 w 2566"/>
                <a:gd name="T15" fmla="*/ 23 h 2741"/>
                <a:gd name="T16" fmla="*/ 22 w 2566"/>
                <a:gd name="T17" fmla="*/ 3 h 2741"/>
                <a:gd name="T18" fmla="*/ 1 w 2566"/>
                <a:gd name="T19" fmla="*/ 0 h 2741"/>
                <a:gd name="T20" fmla="*/ 1 w 2566"/>
                <a:gd name="T21" fmla="*/ 0 h 27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66"/>
                <a:gd name="T34" fmla="*/ 0 h 2741"/>
                <a:gd name="T35" fmla="*/ 2566 w 2566"/>
                <a:gd name="T36" fmla="*/ 2741 h 27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66" h="2741">
                  <a:moveTo>
                    <a:pt x="92" y="0"/>
                  </a:moveTo>
                  <a:lnTo>
                    <a:pt x="94" y="307"/>
                  </a:lnTo>
                  <a:lnTo>
                    <a:pt x="10" y="530"/>
                  </a:lnTo>
                  <a:lnTo>
                    <a:pt x="364" y="818"/>
                  </a:lnTo>
                  <a:lnTo>
                    <a:pt x="0" y="1593"/>
                  </a:lnTo>
                  <a:lnTo>
                    <a:pt x="560" y="2741"/>
                  </a:lnTo>
                  <a:lnTo>
                    <a:pt x="1750" y="2587"/>
                  </a:lnTo>
                  <a:lnTo>
                    <a:pt x="2566" y="1882"/>
                  </a:lnTo>
                  <a:lnTo>
                    <a:pt x="1775" y="22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2933" y="2550"/>
              <a:ext cx="194" cy="326"/>
            </a:xfrm>
            <a:custGeom>
              <a:avLst/>
              <a:gdLst>
                <a:gd name="T0" fmla="*/ 4 w 582"/>
                <a:gd name="T1" fmla="*/ 0 h 978"/>
                <a:gd name="T2" fmla="*/ 0 w 582"/>
                <a:gd name="T3" fmla="*/ 1 h 978"/>
                <a:gd name="T4" fmla="*/ 0 w 582"/>
                <a:gd name="T5" fmla="*/ 2 h 978"/>
                <a:gd name="T6" fmla="*/ 7 w 582"/>
                <a:gd name="T7" fmla="*/ 12 h 978"/>
                <a:gd name="T8" fmla="*/ 4 w 582"/>
                <a:gd name="T9" fmla="*/ 2 h 978"/>
                <a:gd name="T10" fmla="*/ 4 w 582"/>
                <a:gd name="T11" fmla="*/ 0 h 978"/>
                <a:gd name="T12" fmla="*/ 4 w 582"/>
                <a:gd name="T13" fmla="*/ 0 h 9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2"/>
                <a:gd name="T22" fmla="*/ 0 h 978"/>
                <a:gd name="T23" fmla="*/ 582 w 582"/>
                <a:gd name="T24" fmla="*/ 978 h 9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2" h="978">
                  <a:moveTo>
                    <a:pt x="300" y="0"/>
                  </a:moveTo>
                  <a:lnTo>
                    <a:pt x="0" y="48"/>
                  </a:lnTo>
                  <a:lnTo>
                    <a:pt x="37" y="135"/>
                  </a:lnTo>
                  <a:lnTo>
                    <a:pt x="582" y="978"/>
                  </a:lnTo>
                  <a:lnTo>
                    <a:pt x="339" y="126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2908" y="2710"/>
              <a:ext cx="482" cy="458"/>
            </a:xfrm>
            <a:custGeom>
              <a:avLst/>
              <a:gdLst>
                <a:gd name="T0" fmla="*/ 3 w 1445"/>
                <a:gd name="T1" fmla="*/ 0 h 1374"/>
                <a:gd name="T2" fmla="*/ 0 w 1445"/>
                <a:gd name="T3" fmla="*/ 1 h 1374"/>
                <a:gd name="T4" fmla="*/ 8 w 1445"/>
                <a:gd name="T5" fmla="*/ 17 h 1374"/>
                <a:gd name="T6" fmla="*/ 18 w 1445"/>
                <a:gd name="T7" fmla="*/ 16 h 1374"/>
                <a:gd name="T8" fmla="*/ 9 w 1445"/>
                <a:gd name="T9" fmla="*/ 15 h 1374"/>
                <a:gd name="T10" fmla="*/ 3 w 1445"/>
                <a:gd name="T11" fmla="*/ 2 h 1374"/>
                <a:gd name="T12" fmla="*/ 3 w 1445"/>
                <a:gd name="T13" fmla="*/ 0 h 1374"/>
                <a:gd name="T14" fmla="*/ 3 w 1445"/>
                <a:gd name="T15" fmla="*/ 0 h 13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5"/>
                <a:gd name="T25" fmla="*/ 0 h 1374"/>
                <a:gd name="T26" fmla="*/ 1445 w 1445"/>
                <a:gd name="T27" fmla="*/ 1374 h 13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5" h="1374">
                  <a:moveTo>
                    <a:pt x="247" y="0"/>
                  </a:moveTo>
                  <a:lnTo>
                    <a:pt x="0" y="93"/>
                  </a:lnTo>
                  <a:lnTo>
                    <a:pt x="656" y="1374"/>
                  </a:lnTo>
                  <a:lnTo>
                    <a:pt x="1445" y="1331"/>
                  </a:lnTo>
                  <a:lnTo>
                    <a:pt x="719" y="1182"/>
                  </a:lnTo>
                  <a:lnTo>
                    <a:pt x="204" y="156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2891" y="2128"/>
              <a:ext cx="564" cy="285"/>
            </a:xfrm>
            <a:custGeom>
              <a:avLst/>
              <a:gdLst>
                <a:gd name="T0" fmla="*/ 18 w 1694"/>
                <a:gd name="T1" fmla="*/ 0 h 855"/>
                <a:gd name="T2" fmla="*/ 0 w 1694"/>
                <a:gd name="T3" fmla="*/ 3 h 855"/>
                <a:gd name="T4" fmla="*/ 0 w 1694"/>
                <a:gd name="T5" fmla="*/ 4 h 855"/>
                <a:gd name="T6" fmla="*/ 17 w 1694"/>
                <a:gd name="T7" fmla="*/ 11 h 855"/>
                <a:gd name="T8" fmla="*/ 21 w 1694"/>
                <a:gd name="T9" fmla="*/ 9 h 855"/>
                <a:gd name="T10" fmla="*/ 10 w 1694"/>
                <a:gd name="T11" fmla="*/ 6 h 855"/>
                <a:gd name="T12" fmla="*/ 19 w 1694"/>
                <a:gd name="T13" fmla="*/ 1 h 855"/>
                <a:gd name="T14" fmla="*/ 18 w 1694"/>
                <a:gd name="T15" fmla="*/ 0 h 855"/>
                <a:gd name="T16" fmla="*/ 18 w 1694"/>
                <a:gd name="T17" fmla="*/ 0 h 8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94"/>
                <a:gd name="T28" fmla="*/ 0 h 855"/>
                <a:gd name="T29" fmla="*/ 1694 w 1694"/>
                <a:gd name="T30" fmla="*/ 855 h 8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94" h="855">
                  <a:moveTo>
                    <a:pt x="1463" y="0"/>
                  </a:moveTo>
                  <a:lnTo>
                    <a:pt x="20" y="275"/>
                  </a:lnTo>
                  <a:lnTo>
                    <a:pt x="0" y="335"/>
                  </a:lnTo>
                  <a:lnTo>
                    <a:pt x="1389" y="855"/>
                  </a:lnTo>
                  <a:lnTo>
                    <a:pt x="1694" y="731"/>
                  </a:lnTo>
                  <a:lnTo>
                    <a:pt x="845" y="455"/>
                  </a:lnTo>
                  <a:lnTo>
                    <a:pt x="1509" y="75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F0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904" y="2371"/>
              <a:ext cx="602" cy="272"/>
            </a:xfrm>
            <a:custGeom>
              <a:avLst/>
              <a:gdLst>
                <a:gd name="T0" fmla="*/ 3 w 1806"/>
                <a:gd name="T1" fmla="*/ 0 h 816"/>
                <a:gd name="T2" fmla="*/ 0 w 1806"/>
                <a:gd name="T3" fmla="*/ 1 h 816"/>
                <a:gd name="T4" fmla="*/ 0 w 1806"/>
                <a:gd name="T5" fmla="*/ 2 h 816"/>
                <a:gd name="T6" fmla="*/ 17 w 1806"/>
                <a:gd name="T7" fmla="*/ 10 h 816"/>
                <a:gd name="T8" fmla="*/ 22 w 1806"/>
                <a:gd name="T9" fmla="*/ 8 h 816"/>
                <a:gd name="T10" fmla="*/ 22 w 1806"/>
                <a:gd name="T11" fmla="*/ 7 h 816"/>
                <a:gd name="T12" fmla="*/ 19 w 1806"/>
                <a:gd name="T13" fmla="*/ 7 h 816"/>
                <a:gd name="T14" fmla="*/ 17 w 1806"/>
                <a:gd name="T15" fmla="*/ 8 h 816"/>
                <a:gd name="T16" fmla="*/ 3 w 1806"/>
                <a:gd name="T17" fmla="*/ 2 h 816"/>
                <a:gd name="T18" fmla="*/ 3 w 1806"/>
                <a:gd name="T19" fmla="*/ 0 h 816"/>
                <a:gd name="T20" fmla="*/ 3 w 1806"/>
                <a:gd name="T21" fmla="*/ 0 h 8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06"/>
                <a:gd name="T34" fmla="*/ 0 h 816"/>
                <a:gd name="T35" fmla="*/ 1806 w 1806"/>
                <a:gd name="T36" fmla="*/ 816 h 8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06" h="816">
                  <a:moveTo>
                    <a:pt x="241" y="0"/>
                  </a:moveTo>
                  <a:lnTo>
                    <a:pt x="0" y="101"/>
                  </a:lnTo>
                  <a:lnTo>
                    <a:pt x="0" y="172"/>
                  </a:lnTo>
                  <a:lnTo>
                    <a:pt x="1349" y="816"/>
                  </a:lnTo>
                  <a:lnTo>
                    <a:pt x="1779" y="687"/>
                  </a:lnTo>
                  <a:lnTo>
                    <a:pt x="1806" y="570"/>
                  </a:lnTo>
                  <a:lnTo>
                    <a:pt x="1574" y="551"/>
                  </a:lnTo>
                  <a:lnTo>
                    <a:pt x="1344" y="636"/>
                  </a:lnTo>
                  <a:lnTo>
                    <a:pt x="207" y="129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0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3010" y="2500"/>
              <a:ext cx="454" cy="360"/>
            </a:xfrm>
            <a:custGeom>
              <a:avLst/>
              <a:gdLst>
                <a:gd name="T0" fmla="*/ 0 w 1360"/>
                <a:gd name="T1" fmla="*/ 1 h 1080"/>
                <a:gd name="T2" fmla="*/ 0 w 1360"/>
                <a:gd name="T3" fmla="*/ 2 h 1080"/>
                <a:gd name="T4" fmla="*/ 0 w 1360"/>
                <a:gd name="T5" fmla="*/ 4 h 1080"/>
                <a:gd name="T6" fmla="*/ 1 w 1360"/>
                <a:gd name="T7" fmla="*/ 5 h 1080"/>
                <a:gd name="T8" fmla="*/ 3 w 1360"/>
                <a:gd name="T9" fmla="*/ 5 h 1080"/>
                <a:gd name="T10" fmla="*/ 10 w 1360"/>
                <a:gd name="T11" fmla="*/ 10 h 1080"/>
                <a:gd name="T12" fmla="*/ 13 w 1360"/>
                <a:gd name="T13" fmla="*/ 13 h 1080"/>
                <a:gd name="T14" fmla="*/ 15 w 1360"/>
                <a:gd name="T15" fmla="*/ 13 h 1080"/>
                <a:gd name="T16" fmla="*/ 15 w 1360"/>
                <a:gd name="T17" fmla="*/ 10 h 1080"/>
                <a:gd name="T18" fmla="*/ 17 w 1360"/>
                <a:gd name="T19" fmla="*/ 6 h 1080"/>
                <a:gd name="T20" fmla="*/ 13 w 1360"/>
                <a:gd name="T21" fmla="*/ 6 h 1080"/>
                <a:gd name="T22" fmla="*/ 1 w 1360"/>
                <a:gd name="T23" fmla="*/ 0 h 1080"/>
                <a:gd name="T24" fmla="*/ 0 w 1360"/>
                <a:gd name="T25" fmla="*/ 1 h 1080"/>
                <a:gd name="T26" fmla="*/ 0 w 1360"/>
                <a:gd name="T27" fmla="*/ 1 h 10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60"/>
                <a:gd name="T43" fmla="*/ 0 h 1080"/>
                <a:gd name="T44" fmla="*/ 1360 w 1360"/>
                <a:gd name="T45" fmla="*/ 1080 h 10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60" h="1080">
                  <a:moveTo>
                    <a:pt x="6" y="59"/>
                  </a:moveTo>
                  <a:lnTo>
                    <a:pt x="0" y="180"/>
                  </a:lnTo>
                  <a:lnTo>
                    <a:pt x="10" y="314"/>
                  </a:lnTo>
                  <a:lnTo>
                    <a:pt x="78" y="384"/>
                  </a:lnTo>
                  <a:lnTo>
                    <a:pt x="226" y="419"/>
                  </a:lnTo>
                  <a:lnTo>
                    <a:pt x="805" y="844"/>
                  </a:lnTo>
                  <a:lnTo>
                    <a:pt x="1060" y="1040"/>
                  </a:lnTo>
                  <a:lnTo>
                    <a:pt x="1244" y="1080"/>
                  </a:lnTo>
                  <a:lnTo>
                    <a:pt x="1219" y="835"/>
                  </a:lnTo>
                  <a:lnTo>
                    <a:pt x="1360" y="465"/>
                  </a:lnTo>
                  <a:lnTo>
                    <a:pt x="1075" y="450"/>
                  </a:lnTo>
                  <a:lnTo>
                    <a:pt x="50" y="0"/>
                  </a:lnTo>
                  <a:lnTo>
                    <a:pt x="6" y="59"/>
                  </a:lnTo>
                  <a:close/>
                </a:path>
              </a:pathLst>
            </a:custGeom>
            <a:solidFill>
              <a:srgbClr val="F7A8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3286" y="2193"/>
              <a:ext cx="549" cy="130"/>
            </a:xfrm>
            <a:custGeom>
              <a:avLst/>
              <a:gdLst>
                <a:gd name="T0" fmla="*/ 0 w 1646"/>
                <a:gd name="T1" fmla="*/ 4 h 390"/>
                <a:gd name="T2" fmla="*/ 1 w 1646"/>
                <a:gd name="T3" fmla="*/ 3 h 390"/>
                <a:gd name="T4" fmla="*/ 2 w 1646"/>
                <a:gd name="T5" fmla="*/ 3 h 390"/>
                <a:gd name="T6" fmla="*/ 3 w 1646"/>
                <a:gd name="T7" fmla="*/ 3 h 390"/>
                <a:gd name="T8" fmla="*/ 5 w 1646"/>
                <a:gd name="T9" fmla="*/ 2 h 390"/>
                <a:gd name="T10" fmla="*/ 6 w 1646"/>
                <a:gd name="T11" fmla="*/ 2 h 390"/>
                <a:gd name="T12" fmla="*/ 7 w 1646"/>
                <a:gd name="T13" fmla="*/ 2 h 390"/>
                <a:gd name="T14" fmla="*/ 9 w 1646"/>
                <a:gd name="T15" fmla="*/ 1 h 390"/>
                <a:gd name="T16" fmla="*/ 10 w 1646"/>
                <a:gd name="T17" fmla="*/ 1 h 390"/>
                <a:gd name="T18" fmla="*/ 11 w 1646"/>
                <a:gd name="T19" fmla="*/ 1 h 390"/>
                <a:gd name="T20" fmla="*/ 13 w 1646"/>
                <a:gd name="T21" fmla="*/ 1 h 390"/>
                <a:gd name="T22" fmla="*/ 14 w 1646"/>
                <a:gd name="T23" fmla="*/ 0 h 390"/>
                <a:gd name="T24" fmla="*/ 15 w 1646"/>
                <a:gd name="T25" fmla="*/ 0 h 390"/>
                <a:gd name="T26" fmla="*/ 20 w 1646"/>
                <a:gd name="T27" fmla="*/ 1 h 390"/>
                <a:gd name="T28" fmla="*/ 2 w 1646"/>
                <a:gd name="T29" fmla="*/ 5 h 390"/>
                <a:gd name="T30" fmla="*/ 0 w 1646"/>
                <a:gd name="T31" fmla="*/ 4 h 390"/>
                <a:gd name="T32" fmla="*/ 0 w 1646"/>
                <a:gd name="T33" fmla="*/ 4 h 3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46"/>
                <a:gd name="T52" fmla="*/ 0 h 390"/>
                <a:gd name="T53" fmla="*/ 1646 w 1646"/>
                <a:gd name="T54" fmla="*/ 390 h 3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46" h="390">
                  <a:moveTo>
                    <a:pt x="0" y="292"/>
                  </a:moveTo>
                  <a:lnTo>
                    <a:pt x="53" y="273"/>
                  </a:lnTo>
                  <a:lnTo>
                    <a:pt x="191" y="238"/>
                  </a:lnTo>
                  <a:lnTo>
                    <a:pt x="281" y="216"/>
                  </a:lnTo>
                  <a:lnTo>
                    <a:pt x="383" y="190"/>
                  </a:lnTo>
                  <a:lnTo>
                    <a:pt x="490" y="165"/>
                  </a:lnTo>
                  <a:lnTo>
                    <a:pt x="602" y="139"/>
                  </a:lnTo>
                  <a:lnTo>
                    <a:pt x="715" y="112"/>
                  </a:lnTo>
                  <a:lnTo>
                    <a:pt x="822" y="87"/>
                  </a:lnTo>
                  <a:lnTo>
                    <a:pt x="924" y="64"/>
                  </a:lnTo>
                  <a:lnTo>
                    <a:pt x="1014" y="43"/>
                  </a:lnTo>
                  <a:lnTo>
                    <a:pt x="1150" y="12"/>
                  </a:lnTo>
                  <a:lnTo>
                    <a:pt x="1202" y="0"/>
                  </a:lnTo>
                  <a:lnTo>
                    <a:pt x="1646" y="75"/>
                  </a:lnTo>
                  <a:lnTo>
                    <a:pt x="158" y="390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F0EA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279" y="2664"/>
              <a:ext cx="86" cy="139"/>
            </a:xfrm>
            <a:custGeom>
              <a:avLst/>
              <a:gdLst>
                <a:gd name="T0" fmla="*/ 1 w 259"/>
                <a:gd name="T1" fmla="*/ 0 h 417"/>
                <a:gd name="T2" fmla="*/ 3 w 259"/>
                <a:gd name="T3" fmla="*/ 0 h 417"/>
                <a:gd name="T4" fmla="*/ 2 w 259"/>
                <a:gd name="T5" fmla="*/ 3 h 417"/>
                <a:gd name="T6" fmla="*/ 1 w 259"/>
                <a:gd name="T7" fmla="*/ 5 h 417"/>
                <a:gd name="T8" fmla="*/ 0 w 259"/>
                <a:gd name="T9" fmla="*/ 4 h 417"/>
                <a:gd name="T10" fmla="*/ 0 w 259"/>
                <a:gd name="T11" fmla="*/ 1 h 417"/>
                <a:gd name="T12" fmla="*/ 1 w 259"/>
                <a:gd name="T13" fmla="*/ 0 h 417"/>
                <a:gd name="T14" fmla="*/ 1 w 259"/>
                <a:gd name="T15" fmla="*/ 0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9"/>
                <a:gd name="T25" fmla="*/ 0 h 417"/>
                <a:gd name="T26" fmla="*/ 259 w 259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9" h="417">
                  <a:moveTo>
                    <a:pt x="75" y="0"/>
                  </a:moveTo>
                  <a:lnTo>
                    <a:pt x="259" y="21"/>
                  </a:lnTo>
                  <a:lnTo>
                    <a:pt x="135" y="241"/>
                  </a:lnTo>
                  <a:lnTo>
                    <a:pt x="110" y="417"/>
                  </a:lnTo>
                  <a:lnTo>
                    <a:pt x="0" y="350"/>
                  </a:lnTo>
                  <a:lnTo>
                    <a:pt x="25" y="8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0EA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3216" y="2803"/>
              <a:ext cx="141" cy="82"/>
            </a:xfrm>
            <a:custGeom>
              <a:avLst/>
              <a:gdLst>
                <a:gd name="T0" fmla="*/ 0 w 423"/>
                <a:gd name="T1" fmla="*/ 0 h 247"/>
                <a:gd name="T2" fmla="*/ 2 w 423"/>
                <a:gd name="T3" fmla="*/ 0 h 247"/>
                <a:gd name="T4" fmla="*/ 5 w 423"/>
                <a:gd name="T5" fmla="*/ 2 h 247"/>
                <a:gd name="T6" fmla="*/ 1 w 423"/>
                <a:gd name="T7" fmla="*/ 3 h 247"/>
                <a:gd name="T8" fmla="*/ 0 w 423"/>
                <a:gd name="T9" fmla="*/ 0 h 247"/>
                <a:gd name="T10" fmla="*/ 0 w 423"/>
                <a:gd name="T11" fmla="*/ 0 h 2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3"/>
                <a:gd name="T19" fmla="*/ 0 h 247"/>
                <a:gd name="T20" fmla="*/ 423 w 423"/>
                <a:gd name="T21" fmla="*/ 247 h 2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3" h="247">
                  <a:moveTo>
                    <a:pt x="0" y="16"/>
                  </a:moveTo>
                  <a:lnTo>
                    <a:pt x="174" y="0"/>
                  </a:lnTo>
                  <a:lnTo>
                    <a:pt x="423" y="201"/>
                  </a:lnTo>
                  <a:lnTo>
                    <a:pt x="44" y="247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0EA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177" y="2893"/>
              <a:ext cx="793" cy="250"/>
            </a:xfrm>
            <a:custGeom>
              <a:avLst/>
              <a:gdLst>
                <a:gd name="T0" fmla="*/ 2 w 2378"/>
                <a:gd name="T1" fmla="*/ 4 h 751"/>
                <a:gd name="T2" fmla="*/ 2 w 2378"/>
                <a:gd name="T3" fmla="*/ 6 h 751"/>
                <a:gd name="T4" fmla="*/ 0 w 2378"/>
                <a:gd name="T5" fmla="*/ 7 h 751"/>
                <a:gd name="T6" fmla="*/ 7 w 2378"/>
                <a:gd name="T7" fmla="*/ 9 h 751"/>
                <a:gd name="T8" fmla="*/ 21 w 2378"/>
                <a:gd name="T9" fmla="*/ 8 h 751"/>
                <a:gd name="T10" fmla="*/ 22 w 2378"/>
                <a:gd name="T11" fmla="*/ 8 h 751"/>
                <a:gd name="T12" fmla="*/ 24 w 2378"/>
                <a:gd name="T13" fmla="*/ 8 h 751"/>
                <a:gd name="T14" fmla="*/ 25 w 2378"/>
                <a:gd name="T15" fmla="*/ 8 h 751"/>
                <a:gd name="T16" fmla="*/ 27 w 2378"/>
                <a:gd name="T17" fmla="*/ 7 h 751"/>
                <a:gd name="T18" fmla="*/ 27 w 2378"/>
                <a:gd name="T19" fmla="*/ 7 h 751"/>
                <a:gd name="T20" fmla="*/ 28 w 2378"/>
                <a:gd name="T21" fmla="*/ 7 h 751"/>
                <a:gd name="T22" fmla="*/ 29 w 2378"/>
                <a:gd name="T23" fmla="*/ 6 h 751"/>
                <a:gd name="T24" fmla="*/ 29 w 2378"/>
                <a:gd name="T25" fmla="*/ 6 h 751"/>
                <a:gd name="T26" fmla="*/ 29 w 2378"/>
                <a:gd name="T27" fmla="*/ 2 h 751"/>
                <a:gd name="T28" fmla="*/ 27 w 2378"/>
                <a:gd name="T29" fmla="*/ 0 h 751"/>
                <a:gd name="T30" fmla="*/ 18 w 2378"/>
                <a:gd name="T31" fmla="*/ 2 h 751"/>
                <a:gd name="T32" fmla="*/ 2 w 2378"/>
                <a:gd name="T33" fmla="*/ 4 h 751"/>
                <a:gd name="T34" fmla="*/ 2 w 2378"/>
                <a:gd name="T35" fmla="*/ 4 h 7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78"/>
                <a:gd name="T55" fmla="*/ 0 h 751"/>
                <a:gd name="T56" fmla="*/ 2378 w 2378"/>
                <a:gd name="T57" fmla="*/ 751 h 75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78" h="751">
                  <a:moveTo>
                    <a:pt x="155" y="301"/>
                  </a:moveTo>
                  <a:lnTo>
                    <a:pt x="129" y="450"/>
                  </a:lnTo>
                  <a:lnTo>
                    <a:pt x="0" y="601"/>
                  </a:lnTo>
                  <a:lnTo>
                    <a:pt x="563" y="751"/>
                  </a:lnTo>
                  <a:lnTo>
                    <a:pt x="1684" y="647"/>
                  </a:lnTo>
                  <a:lnTo>
                    <a:pt x="1763" y="616"/>
                  </a:lnTo>
                  <a:lnTo>
                    <a:pt x="1913" y="647"/>
                  </a:lnTo>
                  <a:lnTo>
                    <a:pt x="2042" y="630"/>
                  </a:lnTo>
                  <a:lnTo>
                    <a:pt x="2187" y="607"/>
                  </a:lnTo>
                  <a:lnTo>
                    <a:pt x="2221" y="580"/>
                  </a:lnTo>
                  <a:lnTo>
                    <a:pt x="2276" y="534"/>
                  </a:lnTo>
                  <a:lnTo>
                    <a:pt x="2326" y="490"/>
                  </a:lnTo>
                  <a:lnTo>
                    <a:pt x="2348" y="471"/>
                  </a:lnTo>
                  <a:lnTo>
                    <a:pt x="2378" y="186"/>
                  </a:lnTo>
                  <a:lnTo>
                    <a:pt x="2218" y="0"/>
                  </a:lnTo>
                  <a:lnTo>
                    <a:pt x="1439" y="140"/>
                  </a:lnTo>
                  <a:lnTo>
                    <a:pt x="155" y="301"/>
                  </a:lnTo>
                  <a:close/>
                </a:path>
              </a:pathLst>
            </a:custGeom>
            <a:solidFill>
              <a:srgbClr val="D1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2961" y="2573"/>
              <a:ext cx="1021" cy="577"/>
            </a:xfrm>
            <a:custGeom>
              <a:avLst/>
              <a:gdLst>
                <a:gd name="T0" fmla="*/ 0 w 3063"/>
                <a:gd name="T1" fmla="*/ 0 h 1730"/>
                <a:gd name="T2" fmla="*/ 2 w 3063"/>
                <a:gd name="T3" fmla="*/ 0 h 1730"/>
                <a:gd name="T4" fmla="*/ 3 w 3063"/>
                <a:gd name="T5" fmla="*/ 2 h 1730"/>
                <a:gd name="T6" fmla="*/ 4 w 3063"/>
                <a:gd name="T7" fmla="*/ 3 h 1730"/>
                <a:gd name="T8" fmla="*/ 11 w 3063"/>
                <a:gd name="T9" fmla="*/ 8 h 1730"/>
                <a:gd name="T10" fmla="*/ 8 w 3063"/>
                <a:gd name="T11" fmla="*/ 8 h 1730"/>
                <a:gd name="T12" fmla="*/ 10 w 3063"/>
                <a:gd name="T13" fmla="*/ 12 h 1730"/>
                <a:gd name="T14" fmla="*/ 16 w 3063"/>
                <a:gd name="T15" fmla="*/ 11 h 1730"/>
                <a:gd name="T16" fmla="*/ 20 w 3063"/>
                <a:gd name="T17" fmla="*/ 12 h 1730"/>
                <a:gd name="T18" fmla="*/ 30 w 3063"/>
                <a:gd name="T19" fmla="*/ 9 h 1730"/>
                <a:gd name="T20" fmla="*/ 36 w 3063"/>
                <a:gd name="T21" fmla="*/ 9 h 1730"/>
                <a:gd name="T22" fmla="*/ 38 w 3063"/>
                <a:gd name="T23" fmla="*/ 12 h 1730"/>
                <a:gd name="T24" fmla="*/ 37 w 3063"/>
                <a:gd name="T25" fmla="*/ 18 h 1730"/>
                <a:gd name="T26" fmla="*/ 35 w 3063"/>
                <a:gd name="T27" fmla="*/ 19 h 1730"/>
                <a:gd name="T28" fmla="*/ 31 w 3063"/>
                <a:gd name="T29" fmla="*/ 20 h 1730"/>
                <a:gd name="T30" fmla="*/ 29 w 3063"/>
                <a:gd name="T31" fmla="*/ 20 h 1730"/>
                <a:gd name="T32" fmla="*/ 28 w 3063"/>
                <a:gd name="T33" fmla="*/ 20 h 1730"/>
                <a:gd name="T34" fmla="*/ 14 w 3063"/>
                <a:gd name="T35" fmla="*/ 21 h 1730"/>
                <a:gd name="T36" fmla="*/ 7 w 3063"/>
                <a:gd name="T37" fmla="*/ 20 h 1730"/>
                <a:gd name="T38" fmla="*/ 12 w 3063"/>
                <a:gd name="T39" fmla="*/ 19 h 1730"/>
                <a:gd name="T40" fmla="*/ 32 w 3063"/>
                <a:gd name="T41" fmla="*/ 17 h 1730"/>
                <a:gd name="T42" fmla="*/ 35 w 3063"/>
                <a:gd name="T43" fmla="*/ 17 h 1730"/>
                <a:gd name="T44" fmla="*/ 36 w 3063"/>
                <a:gd name="T45" fmla="*/ 14 h 1730"/>
                <a:gd name="T46" fmla="*/ 36 w 3063"/>
                <a:gd name="T47" fmla="*/ 14 h 1730"/>
                <a:gd name="T48" fmla="*/ 35 w 3063"/>
                <a:gd name="T49" fmla="*/ 13 h 1730"/>
                <a:gd name="T50" fmla="*/ 35 w 3063"/>
                <a:gd name="T51" fmla="*/ 13 h 1730"/>
                <a:gd name="T52" fmla="*/ 35 w 3063"/>
                <a:gd name="T53" fmla="*/ 13 h 1730"/>
                <a:gd name="T54" fmla="*/ 34 w 3063"/>
                <a:gd name="T55" fmla="*/ 12 h 1730"/>
                <a:gd name="T56" fmla="*/ 31 w 3063"/>
                <a:gd name="T57" fmla="*/ 12 h 1730"/>
                <a:gd name="T58" fmla="*/ 29 w 3063"/>
                <a:gd name="T59" fmla="*/ 13 h 1730"/>
                <a:gd name="T60" fmla="*/ 28 w 3063"/>
                <a:gd name="T61" fmla="*/ 13 h 1730"/>
                <a:gd name="T62" fmla="*/ 10 w 3063"/>
                <a:gd name="T63" fmla="*/ 15 h 1730"/>
                <a:gd name="T64" fmla="*/ 9 w 3063"/>
                <a:gd name="T65" fmla="*/ 15 h 1730"/>
                <a:gd name="T66" fmla="*/ 0 w 3063"/>
                <a:gd name="T67" fmla="*/ 1 h 1730"/>
                <a:gd name="T68" fmla="*/ 6 w 3063"/>
                <a:gd name="T69" fmla="*/ 9 h 1730"/>
                <a:gd name="T70" fmla="*/ 0 w 3063"/>
                <a:gd name="T71" fmla="*/ 0 h 1730"/>
                <a:gd name="T72" fmla="*/ 0 w 3063"/>
                <a:gd name="T73" fmla="*/ 0 h 17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63"/>
                <a:gd name="T112" fmla="*/ 0 h 1730"/>
                <a:gd name="T113" fmla="*/ 3063 w 3063"/>
                <a:gd name="T114" fmla="*/ 1730 h 173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63" h="1730">
                  <a:moveTo>
                    <a:pt x="15" y="29"/>
                  </a:moveTo>
                  <a:lnTo>
                    <a:pt x="134" y="0"/>
                  </a:lnTo>
                  <a:lnTo>
                    <a:pt x="205" y="184"/>
                  </a:lnTo>
                  <a:lnTo>
                    <a:pt x="306" y="212"/>
                  </a:lnTo>
                  <a:lnTo>
                    <a:pt x="880" y="630"/>
                  </a:lnTo>
                  <a:lnTo>
                    <a:pt x="669" y="680"/>
                  </a:lnTo>
                  <a:lnTo>
                    <a:pt x="809" y="936"/>
                  </a:lnTo>
                  <a:lnTo>
                    <a:pt x="1284" y="885"/>
                  </a:lnTo>
                  <a:lnTo>
                    <a:pt x="1594" y="980"/>
                  </a:lnTo>
                  <a:lnTo>
                    <a:pt x="2453" y="705"/>
                  </a:lnTo>
                  <a:lnTo>
                    <a:pt x="2883" y="730"/>
                  </a:lnTo>
                  <a:lnTo>
                    <a:pt x="3063" y="970"/>
                  </a:lnTo>
                  <a:lnTo>
                    <a:pt x="3014" y="1427"/>
                  </a:lnTo>
                  <a:lnTo>
                    <a:pt x="2858" y="1555"/>
                  </a:lnTo>
                  <a:lnTo>
                    <a:pt x="2537" y="1614"/>
                  </a:lnTo>
                  <a:lnTo>
                    <a:pt x="2388" y="1581"/>
                  </a:lnTo>
                  <a:lnTo>
                    <a:pt x="2269" y="1620"/>
                  </a:lnTo>
                  <a:lnTo>
                    <a:pt x="1115" y="1730"/>
                  </a:lnTo>
                  <a:lnTo>
                    <a:pt x="561" y="1594"/>
                  </a:lnTo>
                  <a:lnTo>
                    <a:pt x="964" y="1535"/>
                  </a:lnTo>
                  <a:lnTo>
                    <a:pt x="2554" y="1409"/>
                  </a:lnTo>
                  <a:lnTo>
                    <a:pt x="2808" y="1395"/>
                  </a:lnTo>
                  <a:lnTo>
                    <a:pt x="2908" y="1160"/>
                  </a:lnTo>
                  <a:lnTo>
                    <a:pt x="2892" y="1133"/>
                  </a:lnTo>
                  <a:lnTo>
                    <a:pt x="2855" y="1074"/>
                  </a:lnTo>
                  <a:lnTo>
                    <a:pt x="2834" y="1042"/>
                  </a:lnTo>
                  <a:lnTo>
                    <a:pt x="2815" y="1012"/>
                  </a:lnTo>
                  <a:lnTo>
                    <a:pt x="2788" y="980"/>
                  </a:lnTo>
                  <a:lnTo>
                    <a:pt x="2536" y="1006"/>
                  </a:lnTo>
                  <a:lnTo>
                    <a:pt x="2372" y="1029"/>
                  </a:lnTo>
                  <a:lnTo>
                    <a:pt x="2298" y="1040"/>
                  </a:lnTo>
                  <a:lnTo>
                    <a:pt x="784" y="1215"/>
                  </a:lnTo>
                  <a:lnTo>
                    <a:pt x="703" y="1237"/>
                  </a:lnTo>
                  <a:lnTo>
                    <a:pt x="0" y="119"/>
                  </a:lnTo>
                  <a:lnTo>
                    <a:pt x="459" y="710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7A7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660" y="2798"/>
              <a:ext cx="198" cy="60"/>
            </a:xfrm>
            <a:custGeom>
              <a:avLst/>
              <a:gdLst>
                <a:gd name="T0" fmla="*/ 0 w 593"/>
                <a:gd name="T1" fmla="*/ 2 h 178"/>
                <a:gd name="T2" fmla="*/ 5 w 593"/>
                <a:gd name="T3" fmla="*/ 2 h 178"/>
                <a:gd name="T4" fmla="*/ 7 w 593"/>
                <a:gd name="T5" fmla="*/ 2 h 178"/>
                <a:gd name="T6" fmla="*/ 6 w 593"/>
                <a:gd name="T7" fmla="*/ 1 h 178"/>
                <a:gd name="T8" fmla="*/ 7 w 593"/>
                <a:gd name="T9" fmla="*/ 0 h 178"/>
                <a:gd name="T10" fmla="*/ 5 w 593"/>
                <a:gd name="T11" fmla="*/ 0 h 178"/>
                <a:gd name="T12" fmla="*/ 2 w 593"/>
                <a:gd name="T13" fmla="*/ 2 h 178"/>
                <a:gd name="T14" fmla="*/ 0 w 593"/>
                <a:gd name="T15" fmla="*/ 2 h 178"/>
                <a:gd name="T16" fmla="*/ 0 w 593"/>
                <a:gd name="T17" fmla="*/ 2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3"/>
                <a:gd name="T28" fmla="*/ 0 h 178"/>
                <a:gd name="T29" fmla="*/ 593 w 593"/>
                <a:gd name="T30" fmla="*/ 178 h 1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3" h="178">
                  <a:moveTo>
                    <a:pt x="0" y="178"/>
                  </a:moveTo>
                  <a:lnTo>
                    <a:pt x="423" y="161"/>
                  </a:lnTo>
                  <a:lnTo>
                    <a:pt x="593" y="142"/>
                  </a:lnTo>
                  <a:lnTo>
                    <a:pt x="519" y="68"/>
                  </a:lnTo>
                  <a:lnTo>
                    <a:pt x="546" y="0"/>
                  </a:lnTo>
                  <a:lnTo>
                    <a:pt x="380" y="29"/>
                  </a:lnTo>
                  <a:lnTo>
                    <a:pt x="155" y="124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948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267" y="2644"/>
              <a:ext cx="88" cy="159"/>
            </a:xfrm>
            <a:custGeom>
              <a:avLst/>
              <a:gdLst>
                <a:gd name="T0" fmla="*/ 0 w 264"/>
                <a:gd name="T1" fmla="*/ 5 h 477"/>
                <a:gd name="T2" fmla="*/ 0 w 264"/>
                <a:gd name="T3" fmla="*/ 3 h 477"/>
                <a:gd name="T4" fmla="*/ 1 w 264"/>
                <a:gd name="T5" fmla="*/ 1 h 477"/>
                <a:gd name="T6" fmla="*/ 1 w 264"/>
                <a:gd name="T7" fmla="*/ 0 h 477"/>
                <a:gd name="T8" fmla="*/ 3 w 264"/>
                <a:gd name="T9" fmla="*/ 1 h 477"/>
                <a:gd name="T10" fmla="*/ 3 w 264"/>
                <a:gd name="T11" fmla="*/ 1 h 477"/>
                <a:gd name="T12" fmla="*/ 1 w 264"/>
                <a:gd name="T13" fmla="*/ 2 h 477"/>
                <a:gd name="T14" fmla="*/ 1 w 264"/>
                <a:gd name="T15" fmla="*/ 3 h 477"/>
                <a:gd name="T16" fmla="*/ 1 w 264"/>
                <a:gd name="T17" fmla="*/ 5 h 477"/>
                <a:gd name="T18" fmla="*/ 2 w 264"/>
                <a:gd name="T19" fmla="*/ 6 h 477"/>
                <a:gd name="T20" fmla="*/ 0 w 264"/>
                <a:gd name="T21" fmla="*/ 5 h 477"/>
                <a:gd name="T22" fmla="*/ 0 w 264"/>
                <a:gd name="T23" fmla="*/ 5 h 4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4"/>
                <a:gd name="T37" fmla="*/ 0 h 477"/>
                <a:gd name="T38" fmla="*/ 264 w 264"/>
                <a:gd name="T39" fmla="*/ 477 h 4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4" h="477">
                  <a:moveTo>
                    <a:pt x="9" y="420"/>
                  </a:moveTo>
                  <a:lnTo>
                    <a:pt x="0" y="266"/>
                  </a:lnTo>
                  <a:lnTo>
                    <a:pt x="59" y="96"/>
                  </a:lnTo>
                  <a:lnTo>
                    <a:pt x="109" y="0"/>
                  </a:lnTo>
                  <a:lnTo>
                    <a:pt x="264" y="81"/>
                  </a:lnTo>
                  <a:lnTo>
                    <a:pt x="214" y="106"/>
                  </a:lnTo>
                  <a:lnTo>
                    <a:pt x="119" y="131"/>
                  </a:lnTo>
                  <a:lnTo>
                    <a:pt x="73" y="245"/>
                  </a:lnTo>
                  <a:lnTo>
                    <a:pt x="73" y="366"/>
                  </a:lnTo>
                  <a:lnTo>
                    <a:pt x="144" y="477"/>
                  </a:lnTo>
                  <a:lnTo>
                    <a:pt x="9" y="420"/>
                  </a:lnTo>
                  <a:close/>
                </a:path>
              </a:pathLst>
            </a:custGeom>
            <a:solidFill>
              <a:srgbClr val="B8AD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3283" y="2186"/>
              <a:ext cx="462" cy="165"/>
            </a:xfrm>
            <a:custGeom>
              <a:avLst/>
              <a:gdLst>
                <a:gd name="T0" fmla="*/ 0 w 1385"/>
                <a:gd name="T1" fmla="*/ 4 h 496"/>
                <a:gd name="T2" fmla="*/ 14 w 1385"/>
                <a:gd name="T3" fmla="*/ 0 h 496"/>
                <a:gd name="T4" fmla="*/ 16 w 1385"/>
                <a:gd name="T5" fmla="*/ 0 h 496"/>
                <a:gd name="T6" fmla="*/ 3 w 1385"/>
                <a:gd name="T7" fmla="*/ 4 h 496"/>
                <a:gd name="T8" fmla="*/ 17 w 1385"/>
                <a:gd name="T9" fmla="*/ 1 h 496"/>
                <a:gd name="T10" fmla="*/ 4 w 1385"/>
                <a:gd name="T11" fmla="*/ 6 h 496"/>
                <a:gd name="T12" fmla="*/ 0 w 1385"/>
                <a:gd name="T13" fmla="*/ 4 h 496"/>
                <a:gd name="T14" fmla="*/ 0 w 1385"/>
                <a:gd name="T15" fmla="*/ 4 h 4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5"/>
                <a:gd name="T25" fmla="*/ 0 h 496"/>
                <a:gd name="T26" fmla="*/ 1385 w 1385"/>
                <a:gd name="T27" fmla="*/ 496 h 4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5" h="496">
                  <a:moveTo>
                    <a:pt x="0" y="297"/>
                  </a:moveTo>
                  <a:lnTo>
                    <a:pt x="1110" y="0"/>
                  </a:lnTo>
                  <a:lnTo>
                    <a:pt x="1255" y="31"/>
                  </a:lnTo>
                  <a:lnTo>
                    <a:pt x="269" y="309"/>
                  </a:lnTo>
                  <a:lnTo>
                    <a:pt x="1385" y="121"/>
                  </a:lnTo>
                  <a:lnTo>
                    <a:pt x="291" y="496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B8AD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184" y="2785"/>
              <a:ext cx="198" cy="100"/>
            </a:xfrm>
            <a:custGeom>
              <a:avLst/>
              <a:gdLst>
                <a:gd name="T0" fmla="*/ 0 w 595"/>
                <a:gd name="T1" fmla="*/ 1 h 300"/>
                <a:gd name="T2" fmla="*/ 2 w 595"/>
                <a:gd name="T3" fmla="*/ 0 h 300"/>
                <a:gd name="T4" fmla="*/ 5 w 595"/>
                <a:gd name="T5" fmla="*/ 2 h 300"/>
                <a:gd name="T6" fmla="*/ 7 w 595"/>
                <a:gd name="T7" fmla="*/ 3 h 300"/>
                <a:gd name="T8" fmla="*/ 6 w 595"/>
                <a:gd name="T9" fmla="*/ 3 h 300"/>
                <a:gd name="T10" fmla="*/ 5 w 595"/>
                <a:gd name="T11" fmla="*/ 2 h 300"/>
                <a:gd name="T12" fmla="*/ 4 w 595"/>
                <a:gd name="T13" fmla="*/ 1 h 300"/>
                <a:gd name="T14" fmla="*/ 2 w 595"/>
                <a:gd name="T15" fmla="*/ 1 h 300"/>
                <a:gd name="T16" fmla="*/ 2 w 595"/>
                <a:gd name="T17" fmla="*/ 4 h 300"/>
                <a:gd name="T18" fmla="*/ 0 w 595"/>
                <a:gd name="T19" fmla="*/ 1 h 300"/>
                <a:gd name="T20" fmla="*/ 0 w 595"/>
                <a:gd name="T21" fmla="*/ 1 h 3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5"/>
                <a:gd name="T34" fmla="*/ 0 h 300"/>
                <a:gd name="T35" fmla="*/ 595 w 595"/>
                <a:gd name="T36" fmla="*/ 300 h 3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5" h="300">
                  <a:moveTo>
                    <a:pt x="0" y="44"/>
                  </a:moveTo>
                  <a:lnTo>
                    <a:pt x="187" y="0"/>
                  </a:lnTo>
                  <a:lnTo>
                    <a:pt x="428" y="131"/>
                  </a:lnTo>
                  <a:lnTo>
                    <a:pt x="595" y="251"/>
                  </a:lnTo>
                  <a:lnTo>
                    <a:pt x="490" y="269"/>
                  </a:lnTo>
                  <a:lnTo>
                    <a:pt x="375" y="193"/>
                  </a:lnTo>
                  <a:lnTo>
                    <a:pt x="291" y="109"/>
                  </a:lnTo>
                  <a:lnTo>
                    <a:pt x="155" y="94"/>
                  </a:lnTo>
                  <a:lnTo>
                    <a:pt x="140" y="3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B8AD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3493" y="2413"/>
              <a:ext cx="151" cy="403"/>
            </a:xfrm>
            <a:custGeom>
              <a:avLst/>
              <a:gdLst>
                <a:gd name="T0" fmla="*/ 1 w 452"/>
                <a:gd name="T1" fmla="*/ 1 h 1211"/>
                <a:gd name="T2" fmla="*/ 4 w 452"/>
                <a:gd name="T3" fmla="*/ 0 h 1211"/>
                <a:gd name="T4" fmla="*/ 6 w 452"/>
                <a:gd name="T5" fmla="*/ 1 h 1211"/>
                <a:gd name="T6" fmla="*/ 4 w 452"/>
                <a:gd name="T7" fmla="*/ 10 h 1211"/>
                <a:gd name="T8" fmla="*/ 2 w 452"/>
                <a:gd name="T9" fmla="*/ 11 h 1211"/>
                <a:gd name="T10" fmla="*/ 2 w 452"/>
                <a:gd name="T11" fmla="*/ 15 h 1211"/>
                <a:gd name="T12" fmla="*/ 1 w 452"/>
                <a:gd name="T13" fmla="*/ 13 h 1211"/>
                <a:gd name="T14" fmla="*/ 1 w 452"/>
                <a:gd name="T15" fmla="*/ 12 h 1211"/>
                <a:gd name="T16" fmla="*/ 0 w 452"/>
                <a:gd name="T17" fmla="*/ 10 h 1211"/>
                <a:gd name="T18" fmla="*/ 0 w 452"/>
                <a:gd name="T19" fmla="*/ 10 h 1211"/>
                <a:gd name="T20" fmla="*/ 0 w 452"/>
                <a:gd name="T21" fmla="*/ 10 h 1211"/>
                <a:gd name="T22" fmla="*/ 0 w 452"/>
                <a:gd name="T23" fmla="*/ 9 h 1211"/>
                <a:gd name="T24" fmla="*/ 0 w 452"/>
                <a:gd name="T25" fmla="*/ 7 h 1211"/>
                <a:gd name="T26" fmla="*/ 1 w 452"/>
                <a:gd name="T27" fmla="*/ 5 h 1211"/>
                <a:gd name="T28" fmla="*/ 1 w 452"/>
                <a:gd name="T29" fmla="*/ 4 h 1211"/>
                <a:gd name="T30" fmla="*/ 0 w 452"/>
                <a:gd name="T31" fmla="*/ 1 h 1211"/>
                <a:gd name="T32" fmla="*/ 1 w 452"/>
                <a:gd name="T33" fmla="*/ 1 h 1211"/>
                <a:gd name="T34" fmla="*/ 1 w 452"/>
                <a:gd name="T35" fmla="*/ 1 h 12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2"/>
                <a:gd name="T55" fmla="*/ 0 h 1211"/>
                <a:gd name="T56" fmla="*/ 452 w 452"/>
                <a:gd name="T57" fmla="*/ 1211 h 121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2" h="1211">
                  <a:moveTo>
                    <a:pt x="71" y="96"/>
                  </a:moveTo>
                  <a:lnTo>
                    <a:pt x="362" y="0"/>
                  </a:lnTo>
                  <a:lnTo>
                    <a:pt x="452" y="110"/>
                  </a:lnTo>
                  <a:lnTo>
                    <a:pt x="322" y="776"/>
                  </a:lnTo>
                  <a:lnTo>
                    <a:pt x="186" y="896"/>
                  </a:lnTo>
                  <a:lnTo>
                    <a:pt x="182" y="1211"/>
                  </a:lnTo>
                  <a:lnTo>
                    <a:pt x="71" y="1086"/>
                  </a:lnTo>
                  <a:lnTo>
                    <a:pt x="49" y="941"/>
                  </a:lnTo>
                  <a:lnTo>
                    <a:pt x="27" y="841"/>
                  </a:lnTo>
                  <a:lnTo>
                    <a:pt x="5" y="794"/>
                  </a:lnTo>
                  <a:lnTo>
                    <a:pt x="0" y="772"/>
                  </a:lnTo>
                  <a:lnTo>
                    <a:pt x="5" y="716"/>
                  </a:lnTo>
                  <a:lnTo>
                    <a:pt x="30" y="549"/>
                  </a:lnTo>
                  <a:lnTo>
                    <a:pt x="61" y="382"/>
                  </a:lnTo>
                  <a:lnTo>
                    <a:pt x="77" y="305"/>
                  </a:lnTo>
                  <a:lnTo>
                    <a:pt x="37" y="121"/>
                  </a:lnTo>
                  <a:lnTo>
                    <a:pt x="71" y="96"/>
                  </a:lnTo>
                  <a:close/>
                </a:path>
              </a:pathLst>
            </a:custGeom>
            <a:solidFill>
              <a:srgbClr val="FF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510" y="2396"/>
              <a:ext cx="158" cy="430"/>
            </a:xfrm>
            <a:custGeom>
              <a:avLst/>
              <a:gdLst>
                <a:gd name="T0" fmla="*/ 0 w 474"/>
                <a:gd name="T1" fmla="*/ 1 h 1290"/>
                <a:gd name="T2" fmla="*/ 5 w 474"/>
                <a:gd name="T3" fmla="*/ 0 h 1290"/>
                <a:gd name="T4" fmla="*/ 6 w 474"/>
                <a:gd name="T5" fmla="*/ 3 h 1290"/>
                <a:gd name="T6" fmla="*/ 4 w 474"/>
                <a:gd name="T7" fmla="*/ 9 h 1290"/>
                <a:gd name="T8" fmla="*/ 5 w 474"/>
                <a:gd name="T9" fmla="*/ 12 h 1290"/>
                <a:gd name="T10" fmla="*/ 3 w 474"/>
                <a:gd name="T11" fmla="*/ 12 h 1290"/>
                <a:gd name="T12" fmla="*/ 2 w 474"/>
                <a:gd name="T13" fmla="*/ 16 h 1290"/>
                <a:gd name="T14" fmla="*/ 1 w 474"/>
                <a:gd name="T15" fmla="*/ 13 h 1290"/>
                <a:gd name="T16" fmla="*/ 0 w 474"/>
                <a:gd name="T17" fmla="*/ 10 h 1290"/>
                <a:gd name="T18" fmla="*/ 1 w 474"/>
                <a:gd name="T19" fmla="*/ 6 h 1290"/>
                <a:gd name="T20" fmla="*/ 0 w 474"/>
                <a:gd name="T21" fmla="*/ 4 h 1290"/>
                <a:gd name="T22" fmla="*/ 2 w 474"/>
                <a:gd name="T23" fmla="*/ 3 h 1290"/>
                <a:gd name="T24" fmla="*/ 3 w 474"/>
                <a:gd name="T25" fmla="*/ 3 h 1290"/>
                <a:gd name="T26" fmla="*/ 2 w 474"/>
                <a:gd name="T27" fmla="*/ 4 h 1290"/>
                <a:gd name="T28" fmla="*/ 3 w 474"/>
                <a:gd name="T29" fmla="*/ 5 h 1290"/>
                <a:gd name="T30" fmla="*/ 1 w 474"/>
                <a:gd name="T31" fmla="*/ 9 h 1290"/>
                <a:gd name="T32" fmla="*/ 2 w 474"/>
                <a:gd name="T33" fmla="*/ 8 h 1290"/>
                <a:gd name="T34" fmla="*/ 1 w 474"/>
                <a:gd name="T35" fmla="*/ 11 h 1290"/>
                <a:gd name="T36" fmla="*/ 3 w 474"/>
                <a:gd name="T37" fmla="*/ 10 h 1290"/>
                <a:gd name="T38" fmla="*/ 3 w 474"/>
                <a:gd name="T39" fmla="*/ 7 h 1290"/>
                <a:gd name="T40" fmla="*/ 3 w 474"/>
                <a:gd name="T41" fmla="*/ 6 h 1290"/>
                <a:gd name="T42" fmla="*/ 4 w 474"/>
                <a:gd name="T43" fmla="*/ 4 h 1290"/>
                <a:gd name="T44" fmla="*/ 4 w 474"/>
                <a:gd name="T45" fmla="*/ 4 h 1290"/>
                <a:gd name="T46" fmla="*/ 4 w 474"/>
                <a:gd name="T47" fmla="*/ 2 h 1290"/>
                <a:gd name="T48" fmla="*/ 2 w 474"/>
                <a:gd name="T49" fmla="*/ 2 h 1290"/>
                <a:gd name="T50" fmla="*/ 2 w 474"/>
                <a:gd name="T51" fmla="*/ 1 h 1290"/>
                <a:gd name="T52" fmla="*/ 0 w 474"/>
                <a:gd name="T53" fmla="*/ 2 h 1290"/>
                <a:gd name="T54" fmla="*/ 0 w 474"/>
                <a:gd name="T55" fmla="*/ 1 h 1290"/>
                <a:gd name="T56" fmla="*/ 0 w 474"/>
                <a:gd name="T57" fmla="*/ 1 h 12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4"/>
                <a:gd name="T88" fmla="*/ 0 h 1290"/>
                <a:gd name="T89" fmla="*/ 474 w 474"/>
                <a:gd name="T90" fmla="*/ 1290 h 12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4" h="1290">
                  <a:moveTo>
                    <a:pt x="0" y="109"/>
                  </a:moveTo>
                  <a:lnTo>
                    <a:pt x="369" y="0"/>
                  </a:lnTo>
                  <a:lnTo>
                    <a:pt x="474" y="214"/>
                  </a:lnTo>
                  <a:lnTo>
                    <a:pt x="310" y="689"/>
                  </a:lnTo>
                  <a:lnTo>
                    <a:pt x="434" y="1005"/>
                  </a:lnTo>
                  <a:lnTo>
                    <a:pt x="230" y="959"/>
                  </a:lnTo>
                  <a:lnTo>
                    <a:pt x="140" y="1290"/>
                  </a:lnTo>
                  <a:lnTo>
                    <a:pt x="57" y="1026"/>
                  </a:lnTo>
                  <a:lnTo>
                    <a:pt x="15" y="779"/>
                  </a:lnTo>
                  <a:lnTo>
                    <a:pt x="90" y="509"/>
                  </a:lnTo>
                  <a:lnTo>
                    <a:pt x="34" y="304"/>
                  </a:lnTo>
                  <a:lnTo>
                    <a:pt x="124" y="214"/>
                  </a:lnTo>
                  <a:lnTo>
                    <a:pt x="230" y="244"/>
                  </a:lnTo>
                  <a:lnTo>
                    <a:pt x="190" y="339"/>
                  </a:lnTo>
                  <a:lnTo>
                    <a:pt x="264" y="390"/>
                  </a:lnTo>
                  <a:lnTo>
                    <a:pt x="115" y="689"/>
                  </a:lnTo>
                  <a:lnTo>
                    <a:pt x="190" y="675"/>
                  </a:lnTo>
                  <a:lnTo>
                    <a:pt x="115" y="900"/>
                  </a:lnTo>
                  <a:lnTo>
                    <a:pt x="214" y="785"/>
                  </a:lnTo>
                  <a:lnTo>
                    <a:pt x="260" y="555"/>
                  </a:lnTo>
                  <a:lnTo>
                    <a:pt x="260" y="484"/>
                  </a:lnTo>
                  <a:lnTo>
                    <a:pt x="339" y="314"/>
                  </a:lnTo>
                  <a:lnTo>
                    <a:pt x="285" y="300"/>
                  </a:lnTo>
                  <a:lnTo>
                    <a:pt x="304" y="170"/>
                  </a:lnTo>
                  <a:lnTo>
                    <a:pt x="180" y="149"/>
                  </a:lnTo>
                  <a:lnTo>
                    <a:pt x="199" y="99"/>
                  </a:lnTo>
                  <a:lnTo>
                    <a:pt x="25" y="195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3022" y="2563"/>
              <a:ext cx="265" cy="228"/>
            </a:xfrm>
            <a:custGeom>
              <a:avLst/>
              <a:gdLst>
                <a:gd name="T0" fmla="*/ 0 w 794"/>
                <a:gd name="T1" fmla="*/ 2 h 686"/>
                <a:gd name="T2" fmla="*/ 1 w 794"/>
                <a:gd name="T3" fmla="*/ 0 h 686"/>
                <a:gd name="T4" fmla="*/ 2 w 794"/>
                <a:gd name="T5" fmla="*/ 0 h 686"/>
                <a:gd name="T6" fmla="*/ 2 w 794"/>
                <a:gd name="T7" fmla="*/ 1 h 686"/>
                <a:gd name="T8" fmla="*/ 4 w 794"/>
                <a:gd name="T9" fmla="*/ 4 h 686"/>
                <a:gd name="T10" fmla="*/ 8 w 794"/>
                <a:gd name="T11" fmla="*/ 6 h 686"/>
                <a:gd name="T12" fmla="*/ 10 w 794"/>
                <a:gd name="T13" fmla="*/ 4 h 686"/>
                <a:gd name="T14" fmla="*/ 9 w 794"/>
                <a:gd name="T15" fmla="*/ 8 h 686"/>
                <a:gd name="T16" fmla="*/ 1 w 794"/>
                <a:gd name="T17" fmla="*/ 3 h 686"/>
                <a:gd name="T18" fmla="*/ 0 w 794"/>
                <a:gd name="T19" fmla="*/ 3 h 686"/>
                <a:gd name="T20" fmla="*/ 0 w 794"/>
                <a:gd name="T21" fmla="*/ 2 h 686"/>
                <a:gd name="T22" fmla="*/ 0 w 794"/>
                <a:gd name="T23" fmla="*/ 2 h 6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4"/>
                <a:gd name="T37" fmla="*/ 0 h 686"/>
                <a:gd name="T38" fmla="*/ 794 w 794"/>
                <a:gd name="T39" fmla="*/ 686 h 6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4" h="686">
                  <a:moveTo>
                    <a:pt x="0" y="136"/>
                  </a:moveTo>
                  <a:lnTo>
                    <a:pt x="60" y="40"/>
                  </a:lnTo>
                  <a:lnTo>
                    <a:pt x="134" y="0"/>
                  </a:lnTo>
                  <a:lnTo>
                    <a:pt x="144" y="96"/>
                  </a:lnTo>
                  <a:lnTo>
                    <a:pt x="349" y="291"/>
                  </a:lnTo>
                  <a:lnTo>
                    <a:pt x="653" y="466"/>
                  </a:lnTo>
                  <a:lnTo>
                    <a:pt x="794" y="341"/>
                  </a:lnTo>
                  <a:lnTo>
                    <a:pt x="714" y="686"/>
                  </a:lnTo>
                  <a:lnTo>
                    <a:pt x="100" y="230"/>
                  </a:lnTo>
                  <a:lnTo>
                    <a:pt x="20" y="215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B56C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3016" y="2503"/>
              <a:ext cx="301" cy="173"/>
            </a:xfrm>
            <a:custGeom>
              <a:avLst/>
              <a:gdLst>
                <a:gd name="T0" fmla="*/ 0 w 902"/>
                <a:gd name="T1" fmla="*/ 0 h 521"/>
                <a:gd name="T2" fmla="*/ 0 w 902"/>
                <a:gd name="T3" fmla="*/ 1 h 521"/>
                <a:gd name="T4" fmla="*/ 2 w 902"/>
                <a:gd name="T5" fmla="*/ 1 h 521"/>
                <a:gd name="T6" fmla="*/ 9 w 902"/>
                <a:gd name="T7" fmla="*/ 5 h 521"/>
                <a:gd name="T8" fmla="*/ 10 w 902"/>
                <a:gd name="T9" fmla="*/ 6 h 521"/>
                <a:gd name="T10" fmla="*/ 11 w 902"/>
                <a:gd name="T11" fmla="*/ 5 h 521"/>
                <a:gd name="T12" fmla="*/ 1 w 902"/>
                <a:gd name="T13" fmla="*/ 0 h 521"/>
                <a:gd name="T14" fmla="*/ 0 w 902"/>
                <a:gd name="T15" fmla="*/ 0 h 521"/>
                <a:gd name="T16" fmla="*/ 0 w 902"/>
                <a:gd name="T17" fmla="*/ 0 h 5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2"/>
                <a:gd name="T28" fmla="*/ 0 h 521"/>
                <a:gd name="T29" fmla="*/ 902 w 902"/>
                <a:gd name="T30" fmla="*/ 521 h 5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2" h="521">
                  <a:moveTo>
                    <a:pt x="32" y="40"/>
                  </a:moveTo>
                  <a:lnTo>
                    <a:pt x="0" y="102"/>
                  </a:lnTo>
                  <a:lnTo>
                    <a:pt x="143" y="121"/>
                  </a:lnTo>
                  <a:lnTo>
                    <a:pt x="767" y="446"/>
                  </a:lnTo>
                  <a:lnTo>
                    <a:pt x="812" y="521"/>
                  </a:lnTo>
                  <a:lnTo>
                    <a:pt x="902" y="435"/>
                  </a:lnTo>
                  <a:lnTo>
                    <a:pt x="93" y="0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rgbClr val="B56C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3327" y="2600"/>
              <a:ext cx="753" cy="300"/>
            </a:xfrm>
            <a:custGeom>
              <a:avLst/>
              <a:gdLst>
                <a:gd name="T0" fmla="*/ 0 w 2259"/>
                <a:gd name="T1" fmla="*/ 6 h 900"/>
                <a:gd name="T2" fmla="*/ 1 w 2259"/>
                <a:gd name="T3" fmla="*/ 8 h 900"/>
                <a:gd name="T4" fmla="*/ 3 w 2259"/>
                <a:gd name="T5" fmla="*/ 9 h 900"/>
                <a:gd name="T6" fmla="*/ 3 w 2259"/>
                <a:gd name="T7" fmla="*/ 6 h 900"/>
                <a:gd name="T8" fmla="*/ 4 w 2259"/>
                <a:gd name="T9" fmla="*/ 4 h 900"/>
                <a:gd name="T10" fmla="*/ 2 w 2259"/>
                <a:gd name="T11" fmla="*/ 4 h 900"/>
                <a:gd name="T12" fmla="*/ 2 w 2259"/>
                <a:gd name="T13" fmla="*/ 5 h 900"/>
                <a:gd name="T14" fmla="*/ 2 w 2259"/>
                <a:gd name="T15" fmla="*/ 4 h 900"/>
                <a:gd name="T16" fmla="*/ 2 w 2259"/>
                <a:gd name="T17" fmla="*/ 2 h 900"/>
                <a:gd name="T18" fmla="*/ 6 w 2259"/>
                <a:gd name="T19" fmla="*/ 0 h 900"/>
                <a:gd name="T20" fmla="*/ 6 w 2259"/>
                <a:gd name="T21" fmla="*/ 3 h 900"/>
                <a:gd name="T22" fmla="*/ 5 w 2259"/>
                <a:gd name="T23" fmla="*/ 3 h 900"/>
                <a:gd name="T24" fmla="*/ 5 w 2259"/>
                <a:gd name="T25" fmla="*/ 7 h 900"/>
                <a:gd name="T26" fmla="*/ 6 w 2259"/>
                <a:gd name="T27" fmla="*/ 9 h 900"/>
                <a:gd name="T28" fmla="*/ 23 w 2259"/>
                <a:gd name="T29" fmla="*/ 4 h 900"/>
                <a:gd name="T30" fmla="*/ 22 w 2259"/>
                <a:gd name="T31" fmla="*/ 1 h 900"/>
                <a:gd name="T32" fmla="*/ 28 w 2259"/>
                <a:gd name="T33" fmla="*/ 4 h 900"/>
                <a:gd name="T34" fmla="*/ 27 w 2259"/>
                <a:gd name="T35" fmla="*/ 4 h 900"/>
                <a:gd name="T36" fmla="*/ 6 w 2259"/>
                <a:gd name="T37" fmla="*/ 11 h 900"/>
                <a:gd name="T38" fmla="*/ 4 w 2259"/>
                <a:gd name="T39" fmla="*/ 11 h 900"/>
                <a:gd name="T40" fmla="*/ 1 w 2259"/>
                <a:gd name="T41" fmla="*/ 9 h 900"/>
                <a:gd name="T42" fmla="*/ 0 w 2259"/>
                <a:gd name="T43" fmla="*/ 7 h 900"/>
                <a:gd name="T44" fmla="*/ 0 w 2259"/>
                <a:gd name="T45" fmla="*/ 6 h 900"/>
                <a:gd name="T46" fmla="*/ 0 w 2259"/>
                <a:gd name="T47" fmla="*/ 6 h 9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59"/>
                <a:gd name="T73" fmla="*/ 0 h 900"/>
                <a:gd name="T74" fmla="*/ 2259 w 2259"/>
                <a:gd name="T75" fmla="*/ 900 h 9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59" h="900">
                  <a:moveTo>
                    <a:pt x="11" y="515"/>
                  </a:moveTo>
                  <a:lnTo>
                    <a:pt x="90" y="655"/>
                  </a:lnTo>
                  <a:lnTo>
                    <a:pt x="226" y="709"/>
                  </a:lnTo>
                  <a:lnTo>
                    <a:pt x="231" y="510"/>
                  </a:lnTo>
                  <a:lnTo>
                    <a:pt x="321" y="284"/>
                  </a:lnTo>
                  <a:lnTo>
                    <a:pt x="201" y="345"/>
                  </a:lnTo>
                  <a:lnTo>
                    <a:pt x="155" y="379"/>
                  </a:lnTo>
                  <a:lnTo>
                    <a:pt x="141" y="315"/>
                  </a:lnTo>
                  <a:lnTo>
                    <a:pt x="146" y="184"/>
                  </a:lnTo>
                  <a:lnTo>
                    <a:pt x="511" y="0"/>
                  </a:lnTo>
                  <a:lnTo>
                    <a:pt x="504" y="233"/>
                  </a:lnTo>
                  <a:lnTo>
                    <a:pt x="437" y="283"/>
                  </a:lnTo>
                  <a:lnTo>
                    <a:pt x="390" y="540"/>
                  </a:lnTo>
                  <a:lnTo>
                    <a:pt x="481" y="730"/>
                  </a:lnTo>
                  <a:lnTo>
                    <a:pt x="1885" y="305"/>
                  </a:lnTo>
                  <a:lnTo>
                    <a:pt x="1780" y="100"/>
                  </a:lnTo>
                  <a:lnTo>
                    <a:pt x="2259" y="299"/>
                  </a:lnTo>
                  <a:lnTo>
                    <a:pt x="2179" y="355"/>
                  </a:lnTo>
                  <a:lnTo>
                    <a:pt x="496" y="900"/>
                  </a:lnTo>
                  <a:lnTo>
                    <a:pt x="349" y="864"/>
                  </a:lnTo>
                  <a:lnTo>
                    <a:pt x="46" y="740"/>
                  </a:lnTo>
                  <a:lnTo>
                    <a:pt x="0" y="600"/>
                  </a:lnTo>
                  <a:lnTo>
                    <a:pt x="11" y="515"/>
                  </a:lnTo>
                  <a:close/>
                </a:path>
              </a:pathLst>
            </a:custGeom>
            <a:solidFill>
              <a:srgbClr val="B56C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3610" y="2471"/>
              <a:ext cx="447" cy="195"/>
            </a:xfrm>
            <a:custGeom>
              <a:avLst/>
              <a:gdLst>
                <a:gd name="T0" fmla="*/ 1 w 1340"/>
                <a:gd name="T1" fmla="*/ 3 h 586"/>
                <a:gd name="T2" fmla="*/ 8 w 1340"/>
                <a:gd name="T3" fmla="*/ 0 h 586"/>
                <a:gd name="T4" fmla="*/ 17 w 1340"/>
                <a:gd name="T5" fmla="*/ 2 h 586"/>
                <a:gd name="T6" fmla="*/ 15 w 1340"/>
                <a:gd name="T7" fmla="*/ 3 h 586"/>
                <a:gd name="T8" fmla="*/ 0 w 1340"/>
                <a:gd name="T9" fmla="*/ 7 h 586"/>
                <a:gd name="T10" fmla="*/ 0 w 1340"/>
                <a:gd name="T11" fmla="*/ 5 h 586"/>
                <a:gd name="T12" fmla="*/ 1 w 1340"/>
                <a:gd name="T13" fmla="*/ 3 h 586"/>
                <a:gd name="T14" fmla="*/ 1 w 1340"/>
                <a:gd name="T15" fmla="*/ 3 h 5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40"/>
                <a:gd name="T25" fmla="*/ 0 h 586"/>
                <a:gd name="T26" fmla="*/ 1340 w 1340"/>
                <a:gd name="T27" fmla="*/ 586 h 5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40" h="586">
                  <a:moveTo>
                    <a:pt x="100" y="210"/>
                  </a:moveTo>
                  <a:lnTo>
                    <a:pt x="634" y="0"/>
                  </a:lnTo>
                  <a:lnTo>
                    <a:pt x="1340" y="170"/>
                  </a:lnTo>
                  <a:lnTo>
                    <a:pt x="1208" y="256"/>
                  </a:lnTo>
                  <a:lnTo>
                    <a:pt x="14" y="586"/>
                  </a:lnTo>
                  <a:lnTo>
                    <a:pt x="0" y="436"/>
                  </a:lnTo>
                  <a:lnTo>
                    <a:pt x="100" y="210"/>
                  </a:lnTo>
                  <a:close/>
                </a:path>
              </a:pathLst>
            </a:custGeom>
            <a:solidFill>
              <a:srgbClr val="B56C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2913" y="2415"/>
              <a:ext cx="462" cy="256"/>
            </a:xfrm>
            <a:custGeom>
              <a:avLst/>
              <a:gdLst>
                <a:gd name="T0" fmla="*/ 0 w 1387"/>
                <a:gd name="T1" fmla="*/ 1 h 770"/>
                <a:gd name="T2" fmla="*/ 0 w 1387"/>
                <a:gd name="T3" fmla="*/ 0 h 770"/>
                <a:gd name="T4" fmla="*/ 17 w 1387"/>
                <a:gd name="T5" fmla="*/ 8 h 770"/>
                <a:gd name="T6" fmla="*/ 17 w 1387"/>
                <a:gd name="T7" fmla="*/ 9 h 770"/>
                <a:gd name="T8" fmla="*/ 0 w 1387"/>
                <a:gd name="T9" fmla="*/ 1 h 770"/>
                <a:gd name="T10" fmla="*/ 0 w 1387"/>
                <a:gd name="T11" fmla="*/ 1 h 7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7"/>
                <a:gd name="T19" fmla="*/ 0 h 770"/>
                <a:gd name="T20" fmla="*/ 1387 w 1387"/>
                <a:gd name="T21" fmla="*/ 770 h 7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7" h="770">
                  <a:moveTo>
                    <a:pt x="0" y="45"/>
                  </a:moveTo>
                  <a:lnTo>
                    <a:pt x="24" y="0"/>
                  </a:lnTo>
                  <a:lnTo>
                    <a:pt x="1387" y="659"/>
                  </a:lnTo>
                  <a:lnTo>
                    <a:pt x="1356" y="77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E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2991" y="2249"/>
              <a:ext cx="931" cy="316"/>
            </a:xfrm>
            <a:custGeom>
              <a:avLst/>
              <a:gdLst>
                <a:gd name="T0" fmla="*/ 0 w 2793"/>
                <a:gd name="T1" fmla="*/ 3 h 946"/>
                <a:gd name="T2" fmla="*/ 15 w 2793"/>
                <a:gd name="T3" fmla="*/ 9 h 946"/>
                <a:gd name="T4" fmla="*/ 14 w 2793"/>
                <a:gd name="T5" fmla="*/ 12 h 946"/>
                <a:gd name="T6" fmla="*/ 18 w 2793"/>
                <a:gd name="T7" fmla="*/ 11 h 946"/>
                <a:gd name="T8" fmla="*/ 20 w 2793"/>
                <a:gd name="T9" fmla="*/ 10 h 946"/>
                <a:gd name="T10" fmla="*/ 19 w 2793"/>
                <a:gd name="T11" fmla="*/ 7 h 946"/>
                <a:gd name="T12" fmla="*/ 24 w 2793"/>
                <a:gd name="T13" fmla="*/ 5 h 946"/>
                <a:gd name="T14" fmla="*/ 25 w 2793"/>
                <a:gd name="T15" fmla="*/ 7 h 946"/>
                <a:gd name="T16" fmla="*/ 24 w 2793"/>
                <a:gd name="T17" fmla="*/ 10 h 946"/>
                <a:gd name="T18" fmla="*/ 31 w 2793"/>
                <a:gd name="T19" fmla="*/ 7 h 946"/>
                <a:gd name="T20" fmla="*/ 33 w 2793"/>
                <a:gd name="T21" fmla="*/ 7 h 946"/>
                <a:gd name="T22" fmla="*/ 34 w 2793"/>
                <a:gd name="T23" fmla="*/ 4 h 946"/>
                <a:gd name="T24" fmla="*/ 34 w 2793"/>
                <a:gd name="T25" fmla="*/ 1 h 946"/>
                <a:gd name="T26" fmla="*/ 32 w 2793"/>
                <a:gd name="T27" fmla="*/ 0 h 946"/>
                <a:gd name="T28" fmla="*/ 15 w 2793"/>
                <a:gd name="T29" fmla="*/ 5 h 946"/>
                <a:gd name="T30" fmla="*/ 13 w 2793"/>
                <a:gd name="T31" fmla="*/ 6 h 946"/>
                <a:gd name="T32" fmla="*/ 0 w 2793"/>
                <a:gd name="T33" fmla="*/ 1 h 946"/>
                <a:gd name="T34" fmla="*/ 0 w 2793"/>
                <a:gd name="T35" fmla="*/ 3 h 946"/>
                <a:gd name="T36" fmla="*/ 0 w 2793"/>
                <a:gd name="T37" fmla="*/ 3 h 9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93"/>
                <a:gd name="T58" fmla="*/ 0 h 946"/>
                <a:gd name="T59" fmla="*/ 2793 w 2793"/>
                <a:gd name="T60" fmla="*/ 946 h 9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93" h="946">
                  <a:moveTo>
                    <a:pt x="9" y="280"/>
                  </a:moveTo>
                  <a:lnTo>
                    <a:pt x="1219" y="716"/>
                  </a:lnTo>
                  <a:lnTo>
                    <a:pt x="1169" y="946"/>
                  </a:lnTo>
                  <a:lnTo>
                    <a:pt x="1433" y="856"/>
                  </a:lnTo>
                  <a:lnTo>
                    <a:pt x="1584" y="795"/>
                  </a:lnTo>
                  <a:lnTo>
                    <a:pt x="1544" y="590"/>
                  </a:lnTo>
                  <a:lnTo>
                    <a:pt x="1928" y="441"/>
                  </a:lnTo>
                  <a:lnTo>
                    <a:pt x="2003" y="586"/>
                  </a:lnTo>
                  <a:lnTo>
                    <a:pt x="1959" y="835"/>
                  </a:lnTo>
                  <a:lnTo>
                    <a:pt x="2498" y="574"/>
                  </a:lnTo>
                  <a:lnTo>
                    <a:pt x="2648" y="586"/>
                  </a:lnTo>
                  <a:lnTo>
                    <a:pt x="2793" y="310"/>
                  </a:lnTo>
                  <a:lnTo>
                    <a:pt x="2778" y="106"/>
                  </a:lnTo>
                  <a:lnTo>
                    <a:pt x="2588" y="0"/>
                  </a:lnTo>
                  <a:lnTo>
                    <a:pt x="1194" y="435"/>
                  </a:lnTo>
                  <a:lnTo>
                    <a:pt x="1089" y="490"/>
                  </a:lnTo>
                  <a:lnTo>
                    <a:pt x="0" y="115"/>
                  </a:lnTo>
                  <a:lnTo>
                    <a:pt x="9" y="280"/>
                  </a:lnTo>
                  <a:close/>
                </a:path>
              </a:pathLst>
            </a:custGeom>
            <a:solidFill>
              <a:srgbClr val="D1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2932" y="2126"/>
              <a:ext cx="995" cy="422"/>
            </a:xfrm>
            <a:custGeom>
              <a:avLst/>
              <a:gdLst>
                <a:gd name="T0" fmla="*/ 0 w 2984"/>
                <a:gd name="T1" fmla="*/ 4 h 1267"/>
                <a:gd name="T2" fmla="*/ 18 w 2984"/>
                <a:gd name="T3" fmla="*/ 0 h 1267"/>
                <a:gd name="T4" fmla="*/ 28 w 2984"/>
                <a:gd name="T5" fmla="*/ 2 h 1267"/>
                <a:gd name="T6" fmla="*/ 12 w 2984"/>
                <a:gd name="T7" fmla="*/ 6 h 1267"/>
                <a:gd name="T8" fmla="*/ 16 w 2984"/>
                <a:gd name="T9" fmla="*/ 7 h 1267"/>
                <a:gd name="T10" fmla="*/ 32 w 2984"/>
                <a:gd name="T11" fmla="*/ 3 h 1267"/>
                <a:gd name="T12" fmla="*/ 34 w 2984"/>
                <a:gd name="T13" fmla="*/ 3 h 1267"/>
                <a:gd name="T14" fmla="*/ 36 w 2984"/>
                <a:gd name="T15" fmla="*/ 4 h 1267"/>
                <a:gd name="T16" fmla="*/ 37 w 2984"/>
                <a:gd name="T17" fmla="*/ 5 h 1267"/>
                <a:gd name="T18" fmla="*/ 37 w 2984"/>
                <a:gd name="T19" fmla="*/ 9 h 1267"/>
                <a:gd name="T20" fmla="*/ 35 w 2984"/>
                <a:gd name="T21" fmla="*/ 12 h 1267"/>
                <a:gd name="T22" fmla="*/ 33 w 2984"/>
                <a:gd name="T23" fmla="*/ 12 h 1267"/>
                <a:gd name="T24" fmla="*/ 33 w 2984"/>
                <a:gd name="T25" fmla="*/ 13 h 1267"/>
                <a:gd name="T26" fmla="*/ 31 w 2984"/>
                <a:gd name="T27" fmla="*/ 14 h 1267"/>
                <a:gd name="T28" fmla="*/ 29 w 2984"/>
                <a:gd name="T29" fmla="*/ 14 h 1267"/>
                <a:gd name="T30" fmla="*/ 26 w 2984"/>
                <a:gd name="T31" fmla="*/ 16 h 1267"/>
                <a:gd name="T32" fmla="*/ 26 w 2984"/>
                <a:gd name="T33" fmla="*/ 15 h 1267"/>
                <a:gd name="T34" fmla="*/ 27 w 2984"/>
                <a:gd name="T35" fmla="*/ 13 h 1267"/>
                <a:gd name="T36" fmla="*/ 34 w 2984"/>
                <a:gd name="T37" fmla="*/ 10 h 1267"/>
                <a:gd name="T38" fmla="*/ 35 w 2984"/>
                <a:gd name="T39" fmla="*/ 8 h 1267"/>
                <a:gd name="T40" fmla="*/ 35 w 2984"/>
                <a:gd name="T41" fmla="*/ 6 h 1267"/>
                <a:gd name="T42" fmla="*/ 34 w 2984"/>
                <a:gd name="T43" fmla="*/ 5 h 1267"/>
                <a:gd name="T44" fmla="*/ 17 w 2984"/>
                <a:gd name="T45" fmla="*/ 10 h 1267"/>
                <a:gd name="T46" fmla="*/ 0 w 2984"/>
                <a:gd name="T47" fmla="*/ 4 h 1267"/>
                <a:gd name="T48" fmla="*/ 0 w 2984"/>
                <a:gd name="T49" fmla="*/ 4 h 12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84"/>
                <a:gd name="T76" fmla="*/ 0 h 1267"/>
                <a:gd name="T77" fmla="*/ 2984 w 2984"/>
                <a:gd name="T78" fmla="*/ 1267 h 12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84" h="1267">
                  <a:moveTo>
                    <a:pt x="0" y="316"/>
                  </a:moveTo>
                  <a:lnTo>
                    <a:pt x="1490" y="0"/>
                  </a:lnTo>
                  <a:lnTo>
                    <a:pt x="2284" y="170"/>
                  </a:lnTo>
                  <a:lnTo>
                    <a:pt x="991" y="481"/>
                  </a:lnTo>
                  <a:lnTo>
                    <a:pt x="1291" y="586"/>
                  </a:lnTo>
                  <a:lnTo>
                    <a:pt x="2598" y="266"/>
                  </a:lnTo>
                  <a:lnTo>
                    <a:pt x="2731" y="213"/>
                  </a:lnTo>
                  <a:lnTo>
                    <a:pt x="2904" y="306"/>
                  </a:lnTo>
                  <a:lnTo>
                    <a:pt x="2979" y="421"/>
                  </a:lnTo>
                  <a:lnTo>
                    <a:pt x="2984" y="741"/>
                  </a:lnTo>
                  <a:lnTo>
                    <a:pt x="2824" y="957"/>
                  </a:lnTo>
                  <a:lnTo>
                    <a:pt x="2674" y="967"/>
                  </a:lnTo>
                  <a:lnTo>
                    <a:pt x="2649" y="1032"/>
                  </a:lnTo>
                  <a:lnTo>
                    <a:pt x="2514" y="1097"/>
                  </a:lnTo>
                  <a:lnTo>
                    <a:pt x="2349" y="1147"/>
                  </a:lnTo>
                  <a:lnTo>
                    <a:pt x="2119" y="1267"/>
                  </a:lnTo>
                  <a:lnTo>
                    <a:pt x="2135" y="1206"/>
                  </a:lnTo>
                  <a:lnTo>
                    <a:pt x="2209" y="1026"/>
                  </a:lnTo>
                  <a:lnTo>
                    <a:pt x="2759" y="806"/>
                  </a:lnTo>
                  <a:lnTo>
                    <a:pt x="2864" y="676"/>
                  </a:lnTo>
                  <a:lnTo>
                    <a:pt x="2835" y="446"/>
                  </a:lnTo>
                  <a:lnTo>
                    <a:pt x="2759" y="403"/>
                  </a:lnTo>
                  <a:lnTo>
                    <a:pt x="1375" y="787"/>
                  </a:lnTo>
                  <a:lnTo>
                    <a:pt x="0" y="316"/>
                  </a:lnTo>
                  <a:close/>
                </a:path>
              </a:pathLst>
            </a:custGeom>
            <a:solidFill>
              <a:srgbClr val="AE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3454" y="2593"/>
              <a:ext cx="511" cy="260"/>
            </a:xfrm>
            <a:custGeom>
              <a:avLst/>
              <a:gdLst>
                <a:gd name="T0" fmla="*/ 6 w 1534"/>
                <a:gd name="T1" fmla="*/ 3 h 781"/>
                <a:gd name="T2" fmla="*/ 18 w 1534"/>
                <a:gd name="T3" fmla="*/ 0 h 781"/>
                <a:gd name="T4" fmla="*/ 17 w 1534"/>
                <a:gd name="T5" fmla="*/ 2 h 781"/>
                <a:gd name="T6" fmla="*/ 18 w 1534"/>
                <a:gd name="T7" fmla="*/ 3 h 781"/>
                <a:gd name="T8" fmla="*/ 19 w 1534"/>
                <a:gd name="T9" fmla="*/ 4 h 781"/>
                <a:gd name="T10" fmla="*/ 1 w 1534"/>
                <a:gd name="T11" fmla="*/ 10 h 781"/>
                <a:gd name="T12" fmla="*/ 0 w 1534"/>
                <a:gd name="T13" fmla="*/ 9 h 781"/>
                <a:gd name="T14" fmla="*/ 0 w 1534"/>
                <a:gd name="T15" fmla="*/ 8 h 781"/>
                <a:gd name="T16" fmla="*/ 1 w 1534"/>
                <a:gd name="T17" fmla="*/ 4 h 781"/>
                <a:gd name="T18" fmla="*/ 1 w 1534"/>
                <a:gd name="T19" fmla="*/ 4 h 781"/>
                <a:gd name="T20" fmla="*/ 3 w 1534"/>
                <a:gd name="T21" fmla="*/ 7 h 781"/>
                <a:gd name="T22" fmla="*/ 4 w 1534"/>
                <a:gd name="T23" fmla="*/ 8 h 781"/>
                <a:gd name="T24" fmla="*/ 4 w 1534"/>
                <a:gd name="T25" fmla="*/ 5 h 781"/>
                <a:gd name="T26" fmla="*/ 5 w 1534"/>
                <a:gd name="T27" fmla="*/ 4 h 781"/>
                <a:gd name="T28" fmla="*/ 7 w 1534"/>
                <a:gd name="T29" fmla="*/ 5 h 781"/>
                <a:gd name="T30" fmla="*/ 6 w 1534"/>
                <a:gd name="T31" fmla="*/ 3 h 781"/>
                <a:gd name="T32" fmla="*/ 6 w 1534"/>
                <a:gd name="T33" fmla="*/ 3 h 7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34"/>
                <a:gd name="T52" fmla="*/ 0 h 781"/>
                <a:gd name="T53" fmla="*/ 1534 w 1534"/>
                <a:gd name="T54" fmla="*/ 781 h 7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34" h="781">
                  <a:moveTo>
                    <a:pt x="509" y="236"/>
                  </a:moveTo>
                  <a:lnTo>
                    <a:pt x="1419" y="0"/>
                  </a:lnTo>
                  <a:lnTo>
                    <a:pt x="1408" y="137"/>
                  </a:lnTo>
                  <a:lnTo>
                    <a:pt x="1423" y="251"/>
                  </a:lnTo>
                  <a:lnTo>
                    <a:pt x="1534" y="331"/>
                  </a:lnTo>
                  <a:lnTo>
                    <a:pt x="115" y="781"/>
                  </a:lnTo>
                  <a:lnTo>
                    <a:pt x="40" y="741"/>
                  </a:lnTo>
                  <a:lnTo>
                    <a:pt x="0" y="611"/>
                  </a:lnTo>
                  <a:lnTo>
                    <a:pt x="55" y="345"/>
                  </a:lnTo>
                  <a:lnTo>
                    <a:pt x="109" y="316"/>
                  </a:lnTo>
                  <a:lnTo>
                    <a:pt x="245" y="586"/>
                  </a:lnTo>
                  <a:lnTo>
                    <a:pt x="316" y="648"/>
                  </a:lnTo>
                  <a:lnTo>
                    <a:pt x="325" y="410"/>
                  </a:lnTo>
                  <a:lnTo>
                    <a:pt x="409" y="331"/>
                  </a:lnTo>
                  <a:lnTo>
                    <a:pt x="577" y="387"/>
                  </a:lnTo>
                  <a:lnTo>
                    <a:pt x="509" y="236"/>
                  </a:lnTo>
                  <a:close/>
                </a:path>
              </a:pathLst>
            </a:custGeom>
            <a:solidFill>
              <a:srgbClr val="D1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3367" y="2508"/>
              <a:ext cx="156" cy="88"/>
            </a:xfrm>
            <a:custGeom>
              <a:avLst/>
              <a:gdLst>
                <a:gd name="T0" fmla="*/ 0 w 468"/>
                <a:gd name="T1" fmla="*/ 3 h 264"/>
                <a:gd name="T2" fmla="*/ 4 w 468"/>
                <a:gd name="T3" fmla="*/ 2 h 264"/>
                <a:gd name="T4" fmla="*/ 4 w 468"/>
                <a:gd name="T5" fmla="*/ 3 h 264"/>
                <a:gd name="T6" fmla="*/ 5 w 468"/>
                <a:gd name="T7" fmla="*/ 3 h 264"/>
                <a:gd name="T8" fmla="*/ 6 w 468"/>
                <a:gd name="T9" fmla="*/ 0 h 264"/>
                <a:gd name="T10" fmla="*/ 0 w 468"/>
                <a:gd name="T11" fmla="*/ 3 h 264"/>
                <a:gd name="T12" fmla="*/ 0 w 468"/>
                <a:gd name="T13" fmla="*/ 3 h 2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8"/>
                <a:gd name="T22" fmla="*/ 0 h 264"/>
                <a:gd name="T23" fmla="*/ 468 w 468"/>
                <a:gd name="T24" fmla="*/ 264 h 2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8" h="264">
                  <a:moveTo>
                    <a:pt x="0" y="229"/>
                  </a:moveTo>
                  <a:lnTo>
                    <a:pt x="310" y="199"/>
                  </a:lnTo>
                  <a:lnTo>
                    <a:pt x="294" y="264"/>
                  </a:lnTo>
                  <a:lnTo>
                    <a:pt x="434" y="210"/>
                  </a:lnTo>
                  <a:lnTo>
                    <a:pt x="468" y="0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AE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2880" y="2118"/>
              <a:ext cx="1023" cy="361"/>
            </a:xfrm>
            <a:custGeom>
              <a:avLst/>
              <a:gdLst>
                <a:gd name="T0" fmla="*/ 0 w 3069"/>
                <a:gd name="T1" fmla="*/ 3 h 1082"/>
                <a:gd name="T2" fmla="*/ 0 w 3069"/>
                <a:gd name="T3" fmla="*/ 5 h 1082"/>
                <a:gd name="T4" fmla="*/ 3 w 3069"/>
                <a:gd name="T5" fmla="*/ 6 h 1082"/>
                <a:gd name="T6" fmla="*/ 4 w 3069"/>
                <a:gd name="T7" fmla="*/ 8 h 1082"/>
                <a:gd name="T8" fmla="*/ 4 w 3069"/>
                <a:gd name="T9" fmla="*/ 9 h 1082"/>
                <a:gd name="T10" fmla="*/ 3 w 3069"/>
                <a:gd name="T11" fmla="*/ 11 h 1082"/>
                <a:gd name="T12" fmla="*/ 5 w 3069"/>
                <a:gd name="T13" fmla="*/ 10 h 1082"/>
                <a:gd name="T14" fmla="*/ 5 w 3069"/>
                <a:gd name="T15" fmla="*/ 8 h 1082"/>
                <a:gd name="T16" fmla="*/ 5 w 3069"/>
                <a:gd name="T17" fmla="*/ 7 h 1082"/>
                <a:gd name="T18" fmla="*/ 18 w 3069"/>
                <a:gd name="T19" fmla="*/ 11 h 1082"/>
                <a:gd name="T20" fmla="*/ 36 w 3069"/>
                <a:gd name="T21" fmla="*/ 5 h 1082"/>
                <a:gd name="T22" fmla="*/ 37 w 3069"/>
                <a:gd name="T23" fmla="*/ 7 h 1082"/>
                <a:gd name="T24" fmla="*/ 37 w 3069"/>
                <a:gd name="T25" fmla="*/ 9 h 1082"/>
                <a:gd name="T26" fmla="*/ 35 w 3069"/>
                <a:gd name="T27" fmla="*/ 10 h 1082"/>
                <a:gd name="T28" fmla="*/ 29 w 3069"/>
                <a:gd name="T29" fmla="*/ 13 h 1082"/>
                <a:gd name="T30" fmla="*/ 29 w 3069"/>
                <a:gd name="T31" fmla="*/ 13 h 1082"/>
                <a:gd name="T32" fmla="*/ 36 w 3069"/>
                <a:gd name="T33" fmla="*/ 11 h 1082"/>
                <a:gd name="T34" fmla="*/ 37 w 3069"/>
                <a:gd name="T35" fmla="*/ 10 h 1082"/>
                <a:gd name="T36" fmla="*/ 38 w 3069"/>
                <a:gd name="T37" fmla="*/ 8 h 1082"/>
                <a:gd name="T38" fmla="*/ 38 w 3069"/>
                <a:gd name="T39" fmla="*/ 6 h 1082"/>
                <a:gd name="T40" fmla="*/ 37 w 3069"/>
                <a:gd name="T41" fmla="*/ 5 h 1082"/>
                <a:gd name="T42" fmla="*/ 36 w 3069"/>
                <a:gd name="T43" fmla="*/ 5 h 1082"/>
                <a:gd name="T44" fmla="*/ 33 w 3069"/>
                <a:gd name="T45" fmla="*/ 6 h 1082"/>
                <a:gd name="T46" fmla="*/ 18 w 3069"/>
                <a:gd name="T47" fmla="*/ 9 h 1082"/>
                <a:gd name="T48" fmla="*/ 3 w 3069"/>
                <a:gd name="T49" fmla="*/ 5 h 1082"/>
                <a:gd name="T50" fmla="*/ 17 w 3069"/>
                <a:gd name="T51" fmla="*/ 10 h 1082"/>
                <a:gd name="T52" fmla="*/ 17 w 3069"/>
                <a:gd name="T53" fmla="*/ 11 h 1082"/>
                <a:gd name="T54" fmla="*/ 1 w 3069"/>
                <a:gd name="T55" fmla="*/ 4 h 1082"/>
                <a:gd name="T56" fmla="*/ 1 w 3069"/>
                <a:gd name="T57" fmla="*/ 4 h 1082"/>
                <a:gd name="T58" fmla="*/ 20 w 3069"/>
                <a:gd name="T59" fmla="*/ 1 h 1082"/>
                <a:gd name="T60" fmla="*/ 29 w 3069"/>
                <a:gd name="T61" fmla="*/ 2 h 1082"/>
                <a:gd name="T62" fmla="*/ 19 w 3069"/>
                <a:gd name="T63" fmla="*/ 0 h 1082"/>
                <a:gd name="T64" fmla="*/ 0 w 3069"/>
                <a:gd name="T65" fmla="*/ 3 h 1082"/>
                <a:gd name="T66" fmla="*/ 0 w 3069"/>
                <a:gd name="T67" fmla="*/ 3 h 10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69"/>
                <a:gd name="T103" fmla="*/ 0 h 1082"/>
                <a:gd name="T104" fmla="*/ 3069 w 3069"/>
                <a:gd name="T105" fmla="*/ 1082 h 108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69" h="1082">
                  <a:moveTo>
                    <a:pt x="25" y="281"/>
                  </a:moveTo>
                  <a:lnTo>
                    <a:pt x="0" y="384"/>
                  </a:lnTo>
                  <a:lnTo>
                    <a:pt x="272" y="520"/>
                  </a:lnTo>
                  <a:lnTo>
                    <a:pt x="306" y="647"/>
                  </a:lnTo>
                  <a:lnTo>
                    <a:pt x="313" y="757"/>
                  </a:lnTo>
                  <a:lnTo>
                    <a:pt x="279" y="886"/>
                  </a:lnTo>
                  <a:lnTo>
                    <a:pt x="365" y="775"/>
                  </a:lnTo>
                  <a:lnTo>
                    <a:pt x="407" y="647"/>
                  </a:lnTo>
                  <a:lnTo>
                    <a:pt x="399" y="554"/>
                  </a:lnTo>
                  <a:lnTo>
                    <a:pt x="1436" y="920"/>
                  </a:lnTo>
                  <a:lnTo>
                    <a:pt x="2915" y="425"/>
                  </a:lnTo>
                  <a:lnTo>
                    <a:pt x="2958" y="554"/>
                  </a:lnTo>
                  <a:lnTo>
                    <a:pt x="2958" y="698"/>
                  </a:lnTo>
                  <a:lnTo>
                    <a:pt x="2856" y="825"/>
                  </a:lnTo>
                  <a:lnTo>
                    <a:pt x="2371" y="1026"/>
                  </a:lnTo>
                  <a:lnTo>
                    <a:pt x="2345" y="1082"/>
                  </a:lnTo>
                  <a:lnTo>
                    <a:pt x="2908" y="868"/>
                  </a:lnTo>
                  <a:lnTo>
                    <a:pt x="3019" y="791"/>
                  </a:lnTo>
                  <a:lnTo>
                    <a:pt x="3069" y="664"/>
                  </a:lnTo>
                  <a:lnTo>
                    <a:pt x="3053" y="493"/>
                  </a:lnTo>
                  <a:lnTo>
                    <a:pt x="2976" y="400"/>
                  </a:lnTo>
                  <a:lnTo>
                    <a:pt x="2899" y="366"/>
                  </a:lnTo>
                  <a:lnTo>
                    <a:pt x="2695" y="459"/>
                  </a:lnTo>
                  <a:lnTo>
                    <a:pt x="1470" y="748"/>
                  </a:lnTo>
                  <a:lnTo>
                    <a:pt x="282" y="381"/>
                  </a:lnTo>
                  <a:lnTo>
                    <a:pt x="1402" y="809"/>
                  </a:lnTo>
                  <a:lnTo>
                    <a:pt x="1402" y="852"/>
                  </a:lnTo>
                  <a:lnTo>
                    <a:pt x="50" y="357"/>
                  </a:lnTo>
                  <a:lnTo>
                    <a:pt x="93" y="315"/>
                  </a:lnTo>
                  <a:lnTo>
                    <a:pt x="1597" y="43"/>
                  </a:lnTo>
                  <a:lnTo>
                    <a:pt x="2334" y="179"/>
                  </a:lnTo>
                  <a:lnTo>
                    <a:pt x="1556" y="0"/>
                  </a:lnTo>
                  <a:lnTo>
                    <a:pt x="25" y="2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2883" y="2359"/>
              <a:ext cx="632" cy="320"/>
            </a:xfrm>
            <a:custGeom>
              <a:avLst/>
              <a:gdLst>
                <a:gd name="T0" fmla="*/ 4 w 1894"/>
                <a:gd name="T1" fmla="*/ 0 h 960"/>
                <a:gd name="T2" fmla="*/ 0 w 1894"/>
                <a:gd name="T3" fmla="*/ 1 h 960"/>
                <a:gd name="T4" fmla="*/ 0 w 1894"/>
                <a:gd name="T5" fmla="*/ 3 h 960"/>
                <a:gd name="T6" fmla="*/ 18 w 1894"/>
                <a:gd name="T7" fmla="*/ 12 h 960"/>
                <a:gd name="T8" fmla="*/ 23 w 1894"/>
                <a:gd name="T9" fmla="*/ 9 h 960"/>
                <a:gd name="T10" fmla="*/ 23 w 1894"/>
                <a:gd name="T11" fmla="*/ 8 h 960"/>
                <a:gd name="T12" fmla="*/ 18 w 1894"/>
                <a:gd name="T13" fmla="*/ 10 h 960"/>
                <a:gd name="T14" fmla="*/ 6 w 1894"/>
                <a:gd name="T15" fmla="*/ 4 h 960"/>
                <a:gd name="T16" fmla="*/ 17 w 1894"/>
                <a:gd name="T17" fmla="*/ 10 h 960"/>
                <a:gd name="T18" fmla="*/ 18 w 1894"/>
                <a:gd name="T19" fmla="*/ 11 h 960"/>
                <a:gd name="T20" fmla="*/ 1 w 1894"/>
                <a:gd name="T21" fmla="*/ 3 h 960"/>
                <a:gd name="T22" fmla="*/ 1 w 1894"/>
                <a:gd name="T23" fmla="*/ 2 h 960"/>
                <a:gd name="T24" fmla="*/ 4 w 1894"/>
                <a:gd name="T25" fmla="*/ 1 h 960"/>
                <a:gd name="T26" fmla="*/ 4 w 1894"/>
                <a:gd name="T27" fmla="*/ 0 h 960"/>
                <a:gd name="T28" fmla="*/ 4 w 1894"/>
                <a:gd name="T29" fmla="*/ 0 h 9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94"/>
                <a:gd name="T46" fmla="*/ 0 h 960"/>
                <a:gd name="T47" fmla="*/ 1894 w 1894"/>
                <a:gd name="T48" fmla="*/ 960 h 9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94" h="960">
                  <a:moveTo>
                    <a:pt x="321" y="0"/>
                  </a:moveTo>
                  <a:lnTo>
                    <a:pt x="28" y="105"/>
                  </a:lnTo>
                  <a:lnTo>
                    <a:pt x="0" y="211"/>
                  </a:lnTo>
                  <a:lnTo>
                    <a:pt x="1441" y="960"/>
                  </a:lnTo>
                  <a:lnTo>
                    <a:pt x="1840" y="760"/>
                  </a:lnTo>
                  <a:lnTo>
                    <a:pt x="1894" y="626"/>
                  </a:lnTo>
                  <a:lnTo>
                    <a:pt x="1451" y="799"/>
                  </a:lnTo>
                  <a:lnTo>
                    <a:pt x="449" y="338"/>
                  </a:lnTo>
                  <a:lnTo>
                    <a:pt x="1401" y="831"/>
                  </a:lnTo>
                  <a:lnTo>
                    <a:pt x="1423" y="904"/>
                  </a:lnTo>
                  <a:lnTo>
                    <a:pt x="89" y="211"/>
                  </a:lnTo>
                  <a:lnTo>
                    <a:pt x="77" y="149"/>
                  </a:lnTo>
                  <a:lnTo>
                    <a:pt x="316" y="55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2995" y="2396"/>
              <a:ext cx="528" cy="195"/>
            </a:xfrm>
            <a:custGeom>
              <a:avLst/>
              <a:gdLst>
                <a:gd name="T0" fmla="*/ 0 w 1584"/>
                <a:gd name="T1" fmla="*/ 1 h 584"/>
                <a:gd name="T2" fmla="*/ 13 w 1584"/>
                <a:gd name="T3" fmla="*/ 7 h 584"/>
                <a:gd name="T4" fmla="*/ 20 w 1584"/>
                <a:gd name="T5" fmla="*/ 5 h 584"/>
                <a:gd name="T6" fmla="*/ 20 w 1584"/>
                <a:gd name="T7" fmla="*/ 4 h 584"/>
                <a:gd name="T8" fmla="*/ 15 w 1584"/>
                <a:gd name="T9" fmla="*/ 6 h 584"/>
                <a:gd name="T10" fmla="*/ 15 w 1584"/>
                <a:gd name="T11" fmla="*/ 4 h 584"/>
                <a:gd name="T12" fmla="*/ 18 w 1584"/>
                <a:gd name="T13" fmla="*/ 3 h 584"/>
                <a:gd name="T14" fmla="*/ 15 w 1584"/>
                <a:gd name="T15" fmla="*/ 4 h 584"/>
                <a:gd name="T16" fmla="*/ 15 w 1584"/>
                <a:gd name="T17" fmla="*/ 2 h 584"/>
                <a:gd name="T18" fmla="*/ 14 w 1584"/>
                <a:gd name="T19" fmla="*/ 0 h 584"/>
                <a:gd name="T20" fmla="*/ 14 w 1584"/>
                <a:gd name="T21" fmla="*/ 1 h 584"/>
                <a:gd name="T22" fmla="*/ 14 w 1584"/>
                <a:gd name="T23" fmla="*/ 2 h 584"/>
                <a:gd name="T24" fmla="*/ 8 w 1584"/>
                <a:gd name="T25" fmla="*/ 0 h 584"/>
                <a:gd name="T26" fmla="*/ 14 w 1584"/>
                <a:gd name="T27" fmla="*/ 3 h 584"/>
                <a:gd name="T28" fmla="*/ 15 w 1584"/>
                <a:gd name="T29" fmla="*/ 4 h 584"/>
                <a:gd name="T30" fmla="*/ 14 w 1584"/>
                <a:gd name="T31" fmla="*/ 5 h 584"/>
                <a:gd name="T32" fmla="*/ 4 w 1584"/>
                <a:gd name="T33" fmla="*/ 1 h 584"/>
                <a:gd name="T34" fmla="*/ 14 w 1584"/>
                <a:gd name="T35" fmla="*/ 6 h 584"/>
                <a:gd name="T36" fmla="*/ 13 w 1584"/>
                <a:gd name="T37" fmla="*/ 7 h 584"/>
                <a:gd name="T38" fmla="*/ 0 w 1584"/>
                <a:gd name="T39" fmla="*/ 1 h 584"/>
                <a:gd name="T40" fmla="*/ 0 w 1584"/>
                <a:gd name="T41" fmla="*/ 1 h 5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84"/>
                <a:gd name="T64" fmla="*/ 0 h 584"/>
                <a:gd name="T65" fmla="*/ 1584 w 1584"/>
                <a:gd name="T66" fmla="*/ 584 h 5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84" h="584">
                  <a:moveTo>
                    <a:pt x="0" y="83"/>
                  </a:moveTo>
                  <a:lnTo>
                    <a:pt x="1082" y="584"/>
                  </a:lnTo>
                  <a:lnTo>
                    <a:pt x="1584" y="378"/>
                  </a:lnTo>
                  <a:lnTo>
                    <a:pt x="1584" y="335"/>
                  </a:lnTo>
                  <a:lnTo>
                    <a:pt x="1200" y="483"/>
                  </a:lnTo>
                  <a:lnTo>
                    <a:pt x="1255" y="360"/>
                  </a:lnTo>
                  <a:lnTo>
                    <a:pt x="1448" y="282"/>
                  </a:lnTo>
                  <a:lnTo>
                    <a:pt x="1239" y="306"/>
                  </a:lnTo>
                  <a:lnTo>
                    <a:pt x="1227" y="171"/>
                  </a:lnTo>
                  <a:lnTo>
                    <a:pt x="1156" y="22"/>
                  </a:lnTo>
                  <a:lnTo>
                    <a:pt x="1106" y="56"/>
                  </a:lnTo>
                  <a:lnTo>
                    <a:pt x="1167" y="171"/>
                  </a:lnTo>
                  <a:lnTo>
                    <a:pt x="662" y="0"/>
                  </a:lnTo>
                  <a:lnTo>
                    <a:pt x="1167" y="249"/>
                  </a:lnTo>
                  <a:lnTo>
                    <a:pt x="1181" y="325"/>
                  </a:lnTo>
                  <a:lnTo>
                    <a:pt x="1141" y="418"/>
                  </a:lnTo>
                  <a:lnTo>
                    <a:pt x="358" y="111"/>
                  </a:lnTo>
                  <a:lnTo>
                    <a:pt x="1137" y="466"/>
                  </a:lnTo>
                  <a:lnTo>
                    <a:pt x="1082" y="54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3435" y="2322"/>
              <a:ext cx="370" cy="487"/>
            </a:xfrm>
            <a:custGeom>
              <a:avLst/>
              <a:gdLst>
                <a:gd name="T0" fmla="*/ 0 w 1109"/>
                <a:gd name="T1" fmla="*/ 5 h 1460"/>
                <a:gd name="T2" fmla="*/ 5 w 1109"/>
                <a:gd name="T3" fmla="*/ 3 h 1460"/>
                <a:gd name="T4" fmla="*/ 14 w 1109"/>
                <a:gd name="T5" fmla="*/ 0 h 1460"/>
                <a:gd name="T6" fmla="*/ 8 w 1109"/>
                <a:gd name="T7" fmla="*/ 3 h 1460"/>
                <a:gd name="T8" fmla="*/ 9 w 1109"/>
                <a:gd name="T9" fmla="*/ 4 h 1460"/>
                <a:gd name="T10" fmla="*/ 9 w 1109"/>
                <a:gd name="T11" fmla="*/ 6 h 1460"/>
                <a:gd name="T12" fmla="*/ 8 w 1109"/>
                <a:gd name="T13" fmla="*/ 8 h 1460"/>
                <a:gd name="T14" fmla="*/ 7 w 1109"/>
                <a:gd name="T15" fmla="*/ 11 h 1460"/>
                <a:gd name="T16" fmla="*/ 7 w 1109"/>
                <a:gd name="T17" fmla="*/ 13 h 1460"/>
                <a:gd name="T18" fmla="*/ 8 w 1109"/>
                <a:gd name="T19" fmla="*/ 15 h 1460"/>
                <a:gd name="T20" fmla="*/ 6 w 1109"/>
                <a:gd name="T21" fmla="*/ 13 h 1460"/>
                <a:gd name="T22" fmla="*/ 6 w 1109"/>
                <a:gd name="T23" fmla="*/ 11 h 1460"/>
                <a:gd name="T24" fmla="*/ 7 w 1109"/>
                <a:gd name="T25" fmla="*/ 8 h 1460"/>
                <a:gd name="T26" fmla="*/ 8 w 1109"/>
                <a:gd name="T27" fmla="*/ 6 h 1460"/>
                <a:gd name="T28" fmla="*/ 7 w 1109"/>
                <a:gd name="T29" fmla="*/ 3 h 1460"/>
                <a:gd name="T30" fmla="*/ 3 w 1109"/>
                <a:gd name="T31" fmla="*/ 5 h 1460"/>
                <a:gd name="T32" fmla="*/ 3 w 1109"/>
                <a:gd name="T33" fmla="*/ 5 h 1460"/>
                <a:gd name="T34" fmla="*/ 4 w 1109"/>
                <a:gd name="T35" fmla="*/ 7 h 1460"/>
                <a:gd name="T36" fmla="*/ 3 w 1109"/>
                <a:gd name="T37" fmla="*/ 9 h 1460"/>
                <a:gd name="T38" fmla="*/ 3 w 1109"/>
                <a:gd name="T39" fmla="*/ 12 h 1460"/>
                <a:gd name="T40" fmla="*/ 3 w 1109"/>
                <a:gd name="T41" fmla="*/ 14 h 1460"/>
                <a:gd name="T42" fmla="*/ 3 w 1109"/>
                <a:gd name="T43" fmla="*/ 16 h 1460"/>
                <a:gd name="T44" fmla="*/ 5 w 1109"/>
                <a:gd name="T45" fmla="*/ 18 h 1460"/>
                <a:gd name="T46" fmla="*/ 3 w 1109"/>
                <a:gd name="T47" fmla="*/ 17 h 1460"/>
                <a:gd name="T48" fmla="*/ 2 w 1109"/>
                <a:gd name="T49" fmla="*/ 15 h 1460"/>
                <a:gd name="T50" fmla="*/ 2 w 1109"/>
                <a:gd name="T51" fmla="*/ 12 h 1460"/>
                <a:gd name="T52" fmla="*/ 3 w 1109"/>
                <a:gd name="T53" fmla="*/ 9 h 1460"/>
                <a:gd name="T54" fmla="*/ 3 w 1109"/>
                <a:gd name="T55" fmla="*/ 7 h 1460"/>
                <a:gd name="T56" fmla="*/ 2 w 1109"/>
                <a:gd name="T57" fmla="*/ 5 h 1460"/>
                <a:gd name="T58" fmla="*/ 0 w 1109"/>
                <a:gd name="T59" fmla="*/ 5 h 1460"/>
                <a:gd name="T60" fmla="*/ 0 w 1109"/>
                <a:gd name="T61" fmla="*/ 5 h 14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09"/>
                <a:gd name="T94" fmla="*/ 0 h 1460"/>
                <a:gd name="T95" fmla="*/ 1109 w 1109"/>
                <a:gd name="T96" fmla="*/ 1460 h 146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09" h="1460">
                  <a:moveTo>
                    <a:pt x="0" y="378"/>
                  </a:moveTo>
                  <a:lnTo>
                    <a:pt x="411" y="256"/>
                  </a:lnTo>
                  <a:lnTo>
                    <a:pt x="1109" y="0"/>
                  </a:lnTo>
                  <a:lnTo>
                    <a:pt x="626" y="245"/>
                  </a:lnTo>
                  <a:lnTo>
                    <a:pt x="709" y="346"/>
                  </a:lnTo>
                  <a:lnTo>
                    <a:pt x="709" y="467"/>
                  </a:lnTo>
                  <a:lnTo>
                    <a:pt x="643" y="672"/>
                  </a:lnTo>
                  <a:lnTo>
                    <a:pt x="554" y="895"/>
                  </a:lnTo>
                  <a:lnTo>
                    <a:pt x="550" y="1016"/>
                  </a:lnTo>
                  <a:lnTo>
                    <a:pt x="632" y="1199"/>
                  </a:lnTo>
                  <a:lnTo>
                    <a:pt x="510" y="1055"/>
                  </a:lnTo>
                  <a:lnTo>
                    <a:pt x="494" y="899"/>
                  </a:lnTo>
                  <a:lnTo>
                    <a:pt x="588" y="639"/>
                  </a:lnTo>
                  <a:lnTo>
                    <a:pt x="660" y="450"/>
                  </a:lnTo>
                  <a:lnTo>
                    <a:pt x="550" y="251"/>
                  </a:lnTo>
                  <a:lnTo>
                    <a:pt x="244" y="368"/>
                  </a:lnTo>
                  <a:lnTo>
                    <a:pt x="272" y="428"/>
                  </a:lnTo>
                  <a:lnTo>
                    <a:pt x="294" y="583"/>
                  </a:lnTo>
                  <a:lnTo>
                    <a:pt x="266" y="760"/>
                  </a:lnTo>
                  <a:lnTo>
                    <a:pt x="222" y="933"/>
                  </a:lnTo>
                  <a:lnTo>
                    <a:pt x="206" y="1110"/>
                  </a:lnTo>
                  <a:lnTo>
                    <a:pt x="256" y="1283"/>
                  </a:lnTo>
                  <a:lnTo>
                    <a:pt x="371" y="1460"/>
                  </a:lnTo>
                  <a:lnTo>
                    <a:pt x="250" y="1387"/>
                  </a:lnTo>
                  <a:lnTo>
                    <a:pt x="167" y="1199"/>
                  </a:lnTo>
                  <a:lnTo>
                    <a:pt x="150" y="989"/>
                  </a:lnTo>
                  <a:lnTo>
                    <a:pt x="212" y="716"/>
                  </a:lnTo>
                  <a:lnTo>
                    <a:pt x="234" y="551"/>
                  </a:lnTo>
                  <a:lnTo>
                    <a:pt x="150" y="390"/>
                  </a:lnTo>
                  <a:lnTo>
                    <a:pt x="0" y="3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3550" y="2694"/>
              <a:ext cx="96" cy="115"/>
            </a:xfrm>
            <a:custGeom>
              <a:avLst/>
              <a:gdLst>
                <a:gd name="T0" fmla="*/ 0 w 288"/>
                <a:gd name="T1" fmla="*/ 4 h 344"/>
                <a:gd name="T2" fmla="*/ 0 w 288"/>
                <a:gd name="T3" fmla="*/ 2 h 344"/>
                <a:gd name="T4" fmla="*/ 1 w 288"/>
                <a:gd name="T5" fmla="*/ 0 h 344"/>
                <a:gd name="T6" fmla="*/ 2 w 288"/>
                <a:gd name="T7" fmla="*/ 0 h 344"/>
                <a:gd name="T8" fmla="*/ 4 w 288"/>
                <a:gd name="T9" fmla="*/ 1 h 344"/>
                <a:gd name="T10" fmla="*/ 1 w 288"/>
                <a:gd name="T11" fmla="*/ 1 h 344"/>
                <a:gd name="T12" fmla="*/ 1 w 288"/>
                <a:gd name="T13" fmla="*/ 2 h 344"/>
                <a:gd name="T14" fmla="*/ 0 w 288"/>
                <a:gd name="T15" fmla="*/ 4 h 344"/>
                <a:gd name="T16" fmla="*/ 0 w 288"/>
                <a:gd name="T17" fmla="*/ 4 h 3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8"/>
                <a:gd name="T28" fmla="*/ 0 h 344"/>
                <a:gd name="T29" fmla="*/ 288 w 288"/>
                <a:gd name="T30" fmla="*/ 344 h 3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8" h="344">
                  <a:moveTo>
                    <a:pt x="27" y="344"/>
                  </a:moveTo>
                  <a:lnTo>
                    <a:pt x="0" y="161"/>
                  </a:lnTo>
                  <a:lnTo>
                    <a:pt x="73" y="0"/>
                  </a:lnTo>
                  <a:lnTo>
                    <a:pt x="139" y="6"/>
                  </a:lnTo>
                  <a:lnTo>
                    <a:pt x="288" y="83"/>
                  </a:lnTo>
                  <a:lnTo>
                    <a:pt x="111" y="66"/>
                  </a:lnTo>
                  <a:lnTo>
                    <a:pt x="49" y="167"/>
                  </a:lnTo>
                  <a:lnTo>
                    <a:pt x="27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3631" y="2202"/>
              <a:ext cx="303" cy="361"/>
            </a:xfrm>
            <a:custGeom>
              <a:avLst/>
              <a:gdLst>
                <a:gd name="T0" fmla="*/ 1 w 908"/>
                <a:gd name="T1" fmla="*/ 12 h 1082"/>
                <a:gd name="T2" fmla="*/ 7 w 908"/>
                <a:gd name="T3" fmla="*/ 9 h 1082"/>
                <a:gd name="T4" fmla="*/ 9 w 908"/>
                <a:gd name="T5" fmla="*/ 9 h 1082"/>
                <a:gd name="T6" fmla="*/ 10 w 908"/>
                <a:gd name="T7" fmla="*/ 8 h 1082"/>
                <a:gd name="T8" fmla="*/ 11 w 908"/>
                <a:gd name="T9" fmla="*/ 5 h 1082"/>
                <a:gd name="T10" fmla="*/ 10 w 908"/>
                <a:gd name="T11" fmla="*/ 2 h 1082"/>
                <a:gd name="T12" fmla="*/ 9 w 908"/>
                <a:gd name="T13" fmla="*/ 1 h 1082"/>
                <a:gd name="T14" fmla="*/ 6 w 908"/>
                <a:gd name="T15" fmla="*/ 2 h 1082"/>
                <a:gd name="T16" fmla="*/ 8 w 908"/>
                <a:gd name="T17" fmla="*/ 0 h 1082"/>
                <a:gd name="T18" fmla="*/ 10 w 908"/>
                <a:gd name="T19" fmla="*/ 0 h 1082"/>
                <a:gd name="T20" fmla="*/ 11 w 908"/>
                <a:gd name="T21" fmla="*/ 2 h 1082"/>
                <a:gd name="T22" fmla="*/ 11 w 908"/>
                <a:gd name="T23" fmla="*/ 5 h 1082"/>
                <a:gd name="T24" fmla="*/ 11 w 908"/>
                <a:gd name="T25" fmla="*/ 7 h 1082"/>
                <a:gd name="T26" fmla="*/ 10 w 908"/>
                <a:gd name="T27" fmla="*/ 9 h 1082"/>
                <a:gd name="T28" fmla="*/ 9 w 908"/>
                <a:gd name="T29" fmla="*/ 9 h 1082"/>
                <a:gd name="T30" fmla="*/ 7 w 908"/>
                <a:gd name="T31" fmla="*/ 9 h 1082"/>
                <a:gd name="T32" fmla="*/ 0 w 908"/>
                <a:gd name="T33" fmla="*/ 13 h 1082"/>
                <a:gd name="T34" fmla="*/ 1 w 908"/>
                <a:gd name="T35" fmla="*/ 12 h 1082"/>
                <a:gd name="T36" fmla="*/ 1 w 908"/>
                <a:gd name="T37" fmla="*/ 12 h 10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08"/>
                <a:gd name="T58" fmla="*/ 0 h 1082"/>
                <a:gd name="T59" fmla="*/ 908 w 908"/>
                <a:gd name="T60" fmla="*/ 1082 h 10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08" h="1082">
                  <a:moveTo>
                    <a:pt x="66" y="949"/>
                  </a:moveTo>
                  <a:lnTo>
                    <a:pt x="576" y="716"/>
                  </a:lnTo>
                  <a:lnTo>
                    <a:pt x="695" y="703"/>
                  </a:lnTo>
                  <a:lnTo>
                    <a:pt x="781" y="621"/>
                  </a:lnTo>
                  <a:lnTo>
                    <a:pt x="859" y="428"/>
                  </a:lnTo>
                  <a:lnTo>
                    <a:pt x="825" y="161"/>
                  </a:lnTo>
                  <a:lnTo>
                    <a:pt x="700" y="52"/>
                  </a:lnTo>
                  <a:lnTo>
                    <a:pt x="478" y="124"/>
                  </a:lnTo>
                  <a:lnTo>
                    <a:pt x="661" y="0"/>
                  </a:lnTo>
                  <a:lnTo>
                    <a:pt x="781" y="40"/>
                  </a:lnTo>
                  <a:lnTo>
                    <a:pt x="881" y="151"/>
                  </a:lnTo>
                  <a:lnTo>
                    <a:pt x="908" y="372"/>
                  </a:lnTo>
                  <a:lnTo>
                    <a:pt x="897" y="527"/>
                  </a:lnTo>
                  <a:lnTo>
                    <a:pt x="794" y="723"/>
                  </a:lnTo>
                  <a:lnTo>
                    <a:pt x="726" y="765"/>
                  </a:lnTo>
                  <a:lnTo>
                    <a:pt x="604" y="760"/>
                  </a:lnTo>
                  <a:lnTo>
                    <a:pt x="0" y="1082"/>
                  </a:lnTo>
                  <a:lnTo>
                    <a:pt x="66" y="9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3002" y="2496"/>
              <a:ext cx="1085" cy="420"/>
            </a:xfrm>
            <a:custGeom>
              <a:avLst/>
              <a:gdLst>
                <a:gd name="T0" fmla="*/ 1 w 3257"/>
                <a:gd name="T1" fmla="*/ 0 h 1259"/>
                <a:gd name="T2" fmla="*/ 0 w 3257"/>
                <a:gd name="T3" fmla="*/ 1 h 1259"/>
                <a:gd name="T4" fmla="*/ 0 w 3257"/>
                <a:gd name="T5" fmla="*/ 4 h 1259"/>
                <a:gd name="T6" fmla="*/ 1 w 3257"/>
                <a:gd name="T7" fmla="*/ 6 h 1259"/>
                <a:gd name="T8" fmla="*/ 2 w 3257"/>
                <a:gd name="T9" fmla="*/ 6 h 1259"/>
                <a:gd name="T10" fmla="*/ 4 w 3257"/>
                <a:gd name="T11" fmla="*/ 8 h 1259"/>
                <a:gd name="T12" fmla="*/ 9 w 3257"/>
                <a:gd name="T13" fmla="*/ 11 h 1259"/>
                <a:gd name="T14" fmla="*/ 11 w 3257"/>
                <a:gd name="T15" fmla="*/ 12 h 1259"/>
                <a:gd name="T16" fmla="*/ 12 w 3257"/>
                <a:gd name="T17" fmla="*/ 12 h 1259"/>
                <a:gd name="T18" fmla="*/ 13 w 3257"/>
                <a:gd name="T19" fmla="*/ 13 h 1259"/>
                <a:gd name="T20" fmla="*/ 16 w 3257"/>
                <a:gd name="T21" fmla="*/ 15 h 1259"/>
                <a:gd name="T22" fmla="*/ 18 w 3257"/>
                <a:gd name="T23" fmla="*/ 16 h 1259"/>
                <a:gd name="T24" fmla="*/ 40 w 3257"/>
                <a:gd name="T25" fmla="*/ 9 h 1259"/>
                <a:gd name="T26" fmla="*/ 40 w 3257"/>
                <a:gd name="T27" fmla="*/ 7 h 1259"/>
                <a:gd name="T28" fmla="*/ 34 w 3257"/>
                <a:gd name="T29" fmla="*/ 5 h 1259"/>
                <a:gd name="T30" fmla="*/ 40 w 3257"/>
                <a:gd name="T31" fmla="*/ 8 h 1259"/>
                <a:gd name="T32" fmla="*/ 18 w 3257"/>
                <a:gd name="T33" fmla="*/ 15 h 1259"/>
                <a:gd name="T34" fmla="*/ 16 w 3257"/>
                <a:gd name="T35" fmla="*/ 13 h 1259"/>
                <a:gd name="T36" fmla="*/ 16 w 3257"/>
                <a:gd name="T37" fmla="*/ 12 h 1259"/>
                <a:gd name="T38" fmla="*/ 16 w 3257"/>
                <a:gd name="T39" fmla="*/ 8 h 1259"/>
                <a:gd name="T40" fmla="*/ 15 w 3257"/>
                <a:gd name="T41" fmla="*/ 10 h 1259"/>
                <a:gd name="T42" fmla="*/ 15 w 3257"/>
                <a:gd name="T43" fmla="*/ 12 h 1259"/>
                <a:gd name="T44" fmla="*/ 16 w 3257"/>
                <a:gd name="T45" fmla="*/ 14 h 1259"/>
                <a:gd name="T46" fmla="*/ 16 w 3257"/>
                <a:gd name="T47" fmla="*/ 15 h 1259"/>
                <a:gd name="T48" fmla="*/ 13 w 3257"/>
                <a:gd name="T49" fmla="*/ 13 h 1259"/>
                <a:gd name="T50" fmla="*/ 13 w 3257"/>
                <a:gd name="T51" fmla="*/ 11 h 1259"/>
                <a:gd name="T52" fmla="*/ 12 w 3257"/>
                <a:gd name="T53" fmla="*/ 9 h 1259"/>
                <a:gd name="T54" fmla="*/ 13 w 3257"/>
                <a:gd name="T55" fmla="*/ 8 h 1259"/>
                <a:gd name="T56" fmla="*/ 12 w 3257"/>
                <a:gd name="T57" fmla="*/ 9 h 1259"/>
                <a:gd name="T58" fmla="*/ 12 w 3257"/>
                <a:gd name="T59" fmla="*/ 10 h 1259"/>
                <a:gd name="T60" fmla="*/ 12 w 3257"/>
                <a:gd name="T61" fmla="*/ 11 h 1259"/>
                <a:gd name="T62" fmla="*/ 10 w 3257"/>
                <a:gd name="T63" fmla="*/ 11 h 1259"/>
                <a:gd name="T64" fmla="*/ 10 w 3257"/>
                <a:gd name="T65" fmla="*/ 9 h 1259"/>
                <a:gd name="T66" fmla="*/ 11 w 3257"/>
                <a:gd name="T67" fmla="*/ 6 h 1259"/>
                <a:gd name="T68" fmla="*/ 10 w 3257"/>
                <a:gd name="T69" fmla="*/ 7 h 1259"/>
                <a:gd name="T70" fmla="*/ 10 w 3257"/>
                <a:gd name="T71" fmla="*/ 9 h 1259"/>
                <a:gd name="T72" fmla="*/ 10 w 3257"/>
                <a:gd name="T73" fmla="*/ 11 h 1259"/>
                <a:gd name="T74" fmla="*/ 2 w 3257"/>
                <a:gd name="T75" fmla="*/ 5 h 1259"/>
                <a:gd name="T76" fmla="*/ 2 w 3257"/>
                <a:gd name="T77" fmla="*/ 4 h 1259"/>
                <a:gd name="T78" fmla="*/ 2 w 3257"/>
                <a:gd name="T79" fmla="*/ 3 h 1259"/>
                <a:gd name="T80" fmla="*/ 2 w 3257"/>
                <a:gd name="T81" fmla="*/ 4 h 1259"/>
                <a:gd name="T82" fmla="*/ 1 w 3257"/>
                <a:gd name="T83" fmla="*/ 5 h 1259"/>
                <a:gd name="T84" fmla="*/ 1 w 3257"/>
                <a:gd name="T85" fmla="*/ 3 h 1259"/>
                <a:gd name="T86" fmla="*/ 1 w 3257"/>
                <a:gd name="T87" fmla="*/ 1 h 1259"/>
                <a:gd name="T88" fmla="*/ 2 w 3257"/>
                <a:gd name="T89" fmla="*/ 1 h 1259"/>
                <a:gd name="T90" fmla="*/ 1 w 3257"/>
                <a:gd name="T91" fmla="*/ 0 h 1259"/>
                <a:gd name="T92" fmla="*/ 1 w 3257"/>
                <a:gd name="T93" fmla="*/ 0 h 12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57"/>
                <a:gd name="T142" fmla="*/ 0 h 1259"/>
                <a:gd name="T143" fmla="*/ 3257 w 3257"/>
                <a:gd name="T144" fmla="*/ 1259 h 12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57" h="1259">
                  <a:moveTo>
                    <a:pt x="44" y="0"/>
                  </a:moveTo>
                  <a:lnTo>
                    <a:pt x="0" y="99"/>
                  </a:lnTo>
                  <a:lnTo>
                    <a:pt x="5" y="321"/>
                  </a:lnTo>
                  <a:lnTo>
                    <a:pt x="66" y="448"/>
                  </a:lnTo>
                  <a:lnTo>
                    <a:pt x="166" y="482"/>
                  </a:lnTo>
                  <a:lnTo>
                    <a:pt x="338" y="625"/>
                  </a:lnTo>
                  <a:lnTo>
                    <a:pt x="758" y="915"/>
                  </a:lnTo>
                  <a:lnTo>
                    <a:pt x="853" y="931"/>
                  </a:lnTo>
                  <a:lnTo>
                    <a:pt x="974" y="997"/>
                  </a:lnTo>
                  <a:lnTo>
                    <a:pt x="1014" y="1076"/>
                  </a:lnTo>
                  <a:lnTo>
                    <a:pt x="1334" y="1242"/>
                  </a:lnTo>
                  <a:lnTo>
                    <a:pt x="1468" y="1259"/>
                  </a:lnTo>
                  <a:lnTo>
                    <a:pt x="3257" y="698"/>
                  </a:lnTo>
                  <a:lnTo>
                    <a:pt x="3241" y="577"/>
                  </a:lnTo>
                  <a:lnTo>
                    <a:pt x="2764" y="426"/>
                  </a:lnTo>
                  <a:lnTo>
                    <a:pt x="3207" y="621"/>
                  </a:lnTo>
                  <a:lnTo>
                    <a:pt x="1446" y="1174"/>
                  </a:lnTo>
                  <a:lnTo>
                    <a:pt x="1334" y="1076"/>
                  </a:lnTo>
                  <a:lnTo>
                    <a:pt x="1279" y="931"/>
                  </a:lnTo>
                  <a:lnTo>
                    <a:pt x="1324" y="648"/>
                  </a:lnTo>
                  <a:lnTo>
                    <a:pt x="1245" y="786"/>
                  </a:lnTo>
                  <a:lnTo>
                    <a:pt x="1229" y="931"/>
                  </a:lnTo>
                  <a:lnTo>
                    <a:pt x="1279" y="1114"/>
                  </a:lnTo>
                  <a:lnTo>
                    <a:pt x="1324" y="1174"/>
                  </a:lnTo>
                  <a:lnTo>
                    <a:pt x="1064" y="1048"/>
                  </a:lnTo>
                  <a:lnTo>
                    <a:pt x="1014" y="925"/>
                  </a:lnTo>
                  <a:lnTo>
                    <a:pt x="1002" y="742"/>
                  </a:lnTo>
                  <a:lnTo>
                    <a:pt x="1036" y="615"/>
                  </a:lnTo>
                  <a:lnTo>
                    <a:pt x="974" y="710"/>
                  </a:lnTo>
                  <a:lnTo>
                    <a:pt x="952" y="842"/>
                  </a:lnTo>
                  <a:lnTo>
                    <a:pt x="941" y="921"/>
                  </a:lnTo>
                  <a:lnTo>
                    <a:pt x="847" y="859"/>
                  </a:lnTo>
                  <a:lnTo>
                    <a:pt x="831" y="698"/>
                  </a:lnTo>
                  <a:lnTo>
                    <a:pt x="881" y="510"/>
                  </a:lnTo>
                  <a:lnTo>
                    <a:pt x="820" y="593"/>
                  </a:lnTo>
                  <a:lnTo>
                    <a:pt x="776" y="720"/>
                  </a:lnTo>
                  <a:lnTo>
                    <a:pt x="776" y="853"/>
                  </a:lnTo>
                  <a:lnTo>
                    <a:pt x="183" y="442"/>
                  </a:lnTo>
                  <a:lnTo>
                    <a:pt x="177" y="321"/>
                  </a:lnTo>
                  <a:lnTo>
                    <a:pt x="183" y="221"/>
                  </a:lnTo>
                  <a:lnTo>
                    <a:pt x="132" y="287"/>
                  </a:lnTo>
                  <a:lnTo>
                    <a:pt x="104" y="394"/>
                  </a:lnTo>
                  <a:lnTo>
                    <a:pt x="44" y="282"/>
                  </a:lnTo>
                  <a:lnTo>
                    <a:pt x="44" y="121"/>
                  </a:lnTo>
                  <a:lnTo>
                    <a:pt x="149" y="5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3446" y="2677"/>
              <a:ext cx="100" cy="152"/>
            </a:xfrm>
            <a:custGeom>
              <a:avLst/>
              <a:gdLst>
                <a:gd name="T0" fmla="*/ 2 w 300"/>
                <a:gd name="T1" fmla="*/ 0 h 454"/>
                <a:gd name="T2" fmla="*/ 1 w 300"/>
                <a:gd name="T3" fmla="*/ 1 h 454"/>
                <a:gd name="T4" fmla="*/ 1 w 300"/>
                <a:gd name="T5" fmla="*/ 2 h 454"/>
                <a:gd name="T6" fmla="*/ 0 w 300"/>
                <a:gd name="T7" fmla="*/ 4 h 454"/>
                <a:gd name="T8" fmla="*/ 1 w 300"/>
                <a:gd name="T9" fmla="*/ 6 h 454"/>
                <a:gd name="T10" fmla="*/ 4 w 300"/>
                <a:gd name="T11" fmla="*/ 5 h 454"/>
                <a:gd name="T12" fmla="*/ 3 w 300"/>
                <a:gd name="T13" fmla="*/ 4 h 454"/>
                <a:gd name="T14" fmla="*/ 1 w 300"/>
                <a:gd name="T15" fmla="*/ 4 h 454"/>
                <a:gd name="T16" fmla="*/ 1 w 300"/>
                <a:gd name="T17" fmla="*/ 2 h 454"/>
                <a:gd name="T18" fmla="*/ 2 w 300"/>
                <a:gd name="T19" fmla="*/ 2 h 454"/>
                <a:gd name="T20" fmla="*/ 2 w 300"/>
                <a:gd name="T21" fmla="*/ 0 h 454"/>
                <a:gd name="T22" fmla="*/ 2 w 300"/>
                <a:gd name="T23" fmla="*/ 0 h 4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0"/>
                <a:gd name="T37" fmla="*/ 0 h 454"/>
                <a:gd name="T38" fmla="*/ 300 w 300"/>
                <a:gd name="T39" fmla="*/ 454 h 45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0" h="454">
                  <a:moveTo>
                    <a:pt x="145" y="0"/>
                  </a:moveTo>
                  <a:lnTo>
                    <a:pt x="78" y="50"/>
                  </a:lnTo>
                  <a:lnTo>
                    <a:pt x="46" y="138"/>
                  </a:lnTo>
                  <a:lnTo>
                    <a:pt x="0" y="350"/>
                  </a:lnTo>
                  <a:lnTo>
                    <a:pt x="46" y="454"/>
                  </a:lnTo>
                  <a:lnTo>
                    <a:pt x="300" y="372"/>
                  </a:lnTo>
                  <a:lnTo>
                    <a:pt x="239" y="310"/>
                  </a:lnTo>
                  <a:lnTo>
                    <a:pt x="78" y="355"/>
                  </a:lnTo>
                  <a:lnTo>
                    <a:pt x="84" y="183"/>
                  </a:lnTo>
                  <a:lnTo>
                    <a:pt x="156" y="122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3558" y="2740"/>
              <a:ext cx="156" cy="54"/>
            </a:xfrm>
            <a:custGeom>
              <a:avLst/>
              <a:gdLst>
                <a:gd name="T0" fmla="*/ 0 w 470"/>
                <a:gd name="T1" fmla="*/ 1 h 161"/>
                <a:gd name="T2" fmla="*/ 6 w 470"/>
                <a:gd name="T3" fmla="*/ 0 h 161"/>
                <a:gd name="T4" fmla="*/ 0 w 470"/>
                <a:gd name="T5" fmla="*/ 2 h 161"/>
                <a:gd name="T6" fmla="*/ 0 w 470"/>
                <a:gd name="T7" fmla="*/ 1 h 161"/>
                <a:gd name="T8" fmla="*/ 0 w 470"/>
                <a:gd name="T9" fmla="*/ 1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0"/>
                <a:gd name="T16" fmla="*/ 0 h 161"/>
                <a:gd name="T17" fmla="*/ 470 w 470"/>
                <a:gd name="T18" fmla="*/ 161 h 1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0" h="161">
                  <a:moveTo>
                    <a:pt x="10" y="99"/>
                  </a:moveTo>
                  <a:lnTo>
                    <a:pt x="470" y="0"/>
                  </a:lnTo>
                  <a:lnTo>
                    <a:pt x="0" y="161"/>
                  </a:lnTo>
                  <a:lnTo>
                    <a:pt x="10" y="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2933" y="2554"/>
              <a:ext cx="1017" cy="494"/>
            </a:xfrm>
            <a:custGeom>
              <a:avLst/>
              <a:gdLst>
                <a:gd name="T0" fmla="*/ 3 w 3052"/>
                <a:gd name="T1" fmla="*/ 0 h 1482"/>
                <a:gd name="T2" fmla="*/ 0 w 3052"/>
                <a:gd name="T3" fmla="*/ 0 h 1482"/>
                <a:gd name="T4" fmla="*/ 0 w 3052"/>
                <a:gd name="T5" fmla="*/ 2 h 1482"/>
                <a:gd name="T6" fmla="*/ 10 w 3052"/>
                <a:gd name="T7" fmla="*/ 17 h 1482"/>
                <a:gd name="T8" fmla="*/ 35 w 3052"/>
                <a:gd name="T9" fmla="*/ 14 h 1482"/>
                <a:gd name="T10" fmla="*/ 36 w 3052"/>
                <a:gd name="T11" fmla="*/ 14 h 1482"/>
                <a:gd name="T12" fmla="*/ 36 w 3052"/>
                <a:gd name="T13" fmla="*/ 15 h 1482"/>
                <a:gd name="T14" fmla="*/ 36 w 3052"/>
                <a:gd name="T15" fmla="*/ 18 h 1482"/>
                <a:gd name="T16" fmla="*/ 32 w 3052"/>
                <a:gd name="T17" fmla="*/ 18 h 1482"/>
                <a:gd name="T18" fmla="*/ 36 w 3052"/>
                <a:gd name="T19" fmla="*/ 18 h 1482"/>
                <a:gd name="T20" fmla="*/ 38 w 3052"/>
                <a:gd name="T21" fmla="*/ 16 h 1482"/>
                <a:gd name="T22" fmla="*/ 38 w 3052"/>
                <a:gd name="T23" fmla="*/ 13 h 1482"/>
                <a:gd name="T24" fmla="*/ 37 w 3052"/>
                <a:gd name="T25" fmla="*/ 12 h 1482"/>
                <a:gd name="T26" fmla="*/ 32 w 3052"/>
                <a:gd name="T27" fmla="*/ 13 h 1482"/>
                <a:gd name="T28" fmla="*/ 32 w 3052"/>
                <a:gd name="T29" fmla="*/ 13 h 1482"/>
                <a:gd name="T30" fmla="*/ 31 w 3052"/>
                <a:gd name="T31" fmla="*/ 13 h 1482"/>
                <a:gd name="T32" fmla="*/ 11 w 3052"/>
                <a:gd name="T33" fmla="*/ 15 h 1482"/>
                <a:gd name="T34" fmla="*/ 5 w 3052"/>
                <a:gd name="T35" fmla="*/ 7 h 1482"/>
                <a:gd name="T36" fmla="*/ 10 w 3052"/>
                <a:gd name="T37" fmla="*/ 15 h 1482"/>
                <a:gd name="T38" fmla="*/ 10 w 3052"/>
                <a:gd name="T39" fmla="*/ 16 h 1482"/>
                <a:gd name="T40" fmla="*/ 0 w 3052"/>
                <a:gd name="T41" fmla="*/ 1 h 1482"/>
                <a:gd name="T42" fmla="*/ 3 w 3052"/>
                <a:gd name="T43" fmla="*/ 0 h 1482"/>
                <a:gd name="T44" fmla="*/ 3 w 3052"/>
                <a:gd name="T45" fmla="*/ 0 h 1482"/>
                <a:gd name="T46" fmla="*/ 3 w 3052"/>
                <a:gd name="T47" fmla="*/ 0 h 148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52"/>
                <a:gd name="T73" fmla="*/ 0 h 1482"/>
                <a:gd name="T74" fmla="*/ 3052 w 3052"/>
                <a:gd name="T75" fmla="*/ 1482 h 148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52" h="1482">
                  <a:moveTo>
                    <a:pt x="243" y="0"/>
                  </a:moveTo>
                  <a:lnTo>
                    <a:pt x="0" y="37"/>
                  </a:lnTo>
                  <a:lnTo>
                    <a:pt x="7" y="126"/>
                  </a:lnTo>
                  <a:lnTo>
                    <a:pt x="770" y="1337"/>
                  </a:lnTo>
                  <a:lnTo>
                    <a:pt x="2809" y="1107"/>
                  </a:lnTo>
                  <a:lnTo>
                    <a:pt x="2903" y="1151"/>
                  </a:lnTo>
                  <a:lnTo>
                    <a:pt x="2957" y="1237"/>
                  </a:lnTo>
                  <a:lnTo>
                    <a:pt x="2892" y="1419"/>
                  </a:lnTo>
                  <a:lnTo>
                    <a:pt x="2554" y="1482"/>
                  </a:lnTo>
                  <a:lnTo>
                    <a:pt x="2906" y="1482"/>
                  </a:lnTo>
                  <a:lnTo>
                    <a:pt x="3052" y="1259"/>
                  </a:lnTo>
                  <a:lnTo>
                    <a:pt x="3044" y="1078"/>
                  </a:lnTo>
                  <a:lnTo>
                    <a:pt x="2980" y="994"/>
                  </a:lnTo>
                  <a:lnTo>
                    <a:pt x="2626" y="1041"/>
                  </a:lnTo>
                  <a:lnTo>
                    <a:pt x="2561" y="1069"/>
                  </a:lnTo>
                  <a:lnTo>
                    <a:pt x="2484" y="1041"/>
                  </a:lnTo>
                  <a:lnTo>
                    <a:pt x="881" y="1230"/>
                  </a:lnTo>
                  <a:lnTo>
                    <a:pt x="384" y="532"/>
                  </a:lnTo>
                  <a:lnTo>
                    <a:pt x="827" y="1236"/>
                  </a:lnTo>
                  <a:lnTo>
                    <a:pt x="787" y="1295"/>
                  </a:lnTo>
                  <a:lnTo>
                    <a:pt x="31" y="70"/>
                  </a:lnTo>
                  <a:lnTo>
                    <a:pt x="224" y="37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2959" y="2664"/>
              <a:ext cx="183" cy="427"/>
            </a:xfrm>
            <a:custGeom>
              <a:avLst/>
              <a:gdLst>
                <a:gd name="T0" fmla="*/ 1 w 547"/>
                <a:gd name="T1" fmla="*/ 0 h 1281"/>
                <a:gd name="T2" fmla="*/ 1 w 547"/>
                <a:gd name="T3" fmla="*/ 1 h 1281"/>
                <a:gd name="T4" fmla="*/ 1 w 547"/>
                <a:gd name="T5" fmla="*/ 2 h 1281"/>
                <a:gd name="T6" fmla="*/ 0 w 547"/>
                <a:gd name="T7" fmla="*/ 3 h 1281"/>
                <a:gd name="T8" fmla="*/ 0 w 547"/>
                <a:gd name="T9" fmla="*/ 3 h 1281"/>
                <a:gd name="T10" fmla="*/ 2 w 547"/>
                <a:gd name="T11" fmla="*/ 7 h 1281"/>
                <a:gd name="T12" fmla="*/ 7 w 547"/>
                <a:gd name="T13" fmla="*/ 16 h 1281"/>
                <a:gd name="T14" fmla="*/ 3 w 547"/>
                <a:gd name="T15" fmla="*/ 7 h 1281"/>
                <a:gd name="T16" fmla="*/ 1 w 547"/>
                <a:gd name="T17" fmla="*/ 3 h 1281"/>
                <a:gd name="T18" fmla="*/ 3 w 547"/>
                <a:gd name="T19" fmla="*/ 6 h 1281"/>
                <a:gd name="T20" fmla="*/ 1 w 547"/>
                <a:gd name="T21" fmla="*/ 2 h 1281"/>
                <a:gd name="T22" fmla="*/ 2 w 547"/>
                <a:gd name="T23" fmla="*/ 1 h 1281"/>
                <a:gd name="T24" fmla="*/ 1 w 547"/>
                <a:gd name="T25" fmla="*/ 0 h 1281"/>
                <a:gd name="T26" fmla="*/ 1 w 547"/>
                <a:gd name="T27" fmla="*/ 0 h 12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7"/>
                <a:gd name="T43" fmla="*/ 0 h 1281"/>
                <a:gd name="T44" fmla="*/ 547 w 547"/>
                <a:gd name="T45" fmla="*/ 1281 h 12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7" h="1281">
                  <a:moveTo>
                    <a:pt x="71" y="0"/>
                  </a:moveTo>
                  <a:lnTo>
                    <a:pt x="82" y="95"/>
                  </a:lnTo>
                  <a:lnTo>
                    <a:pt x="66" y="175"/>
                  </a:lnTo>
                  <a:lnTo>
                    <a:pt x="38" y="228"/>
                  </a:lnTo>
                  <a:lnTo>
                    <a:pt x="0" y="256"/>
                  </a:lnTo>
                  <a:lnTo>
                    <a:pt x="143" y="527"/>
                  </a:lnTo>
                  <a:lnTo>
                    <a:pt x="547" y="1281"/>
                  </a:lnTo>
                  <a:lnTo>
                    <a:pt x="249" y="604"/>
                  </a:lnTo>
                  <a:lnTo>
                    <a:pt x="66" y="256"/>
                  </a:lnTo>
                  <a:lnTo>
                    <a:pt x="243" y="465"/>
                  </a:lnTo>
                  <a:lnTo>
                    <a:pt x="104" y="189"/>
                  </a:lnTo>
                  <a:lnTo>
                    <a:pt x="143" y="8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2904" y="2702"/>
              <a:ext cx="1092" cy="489"/>
            </a:xfrm>
            <a:custGeom>
              <a:avLst/>
              <a:gdLst>
                <a:gd name="T0" fmla="*/ 3 w 3277"/>
                <a:gd name="T1" fmla="*/ 0 h 1467"/>
                <a:gd name="T2" fmla="*/ 1 w 3277"/>
                <a:gd name="T3" fmla="*/ 1 h 1467"/>
                <a:gd name="T4" fmla="*/ 0 w 3277"/>
                <a:gd name="T5" fmla="*/ 1 h 1467"/>
                <a:gd name="T6" fmla="*/ 0 w 3277"/>
                <a:gd name="T7" fmla="*/ 2 h 1467"/>
                <a:gd name="T8" fmla="*/ 5 w 3277"/>
                <a:gd name="T9" fmla="*/ 12 h 1467"/>
                <a:gd name="T10" fmla="*/ 8 w 3277"/>
                <a:gd name="T11" fmla="*/ 18 h 1467"/>
                <a:gd name="T12" fmla="*/ 31 w 3277"/>
                <a:gd name="T13" fmla="*/ 15 h 1467"/>
                <a:gd name="T14" fmla="*/ 32 w 3277"/>
                <a:gd name="T15" fmla="*/ 15 h 1467"/>
                <a:gd name="T16" fmla="*/ 33 w 3277"/>
                <a:gd name="T17" fmla="*/ 15 h 1467"/>
                <a:gd name="T18" fmla="*/ 38 w 3277"/>
                <a:gd name="T19" fmla="*/ 15 h 1467"/>
                <a:gd name="T20" fmla="*/ 39 w 3277"/>
                <a:gd name="T21" fmla="*/ 13 h 1467"/>
                <a:gd name="T22" fmla="*/ 40 w 3277"/>
                <a:gd name="T23" fmla="*/ 9 h 1467"/>
                <a:gd name="T24" fmla="*/ 40 w 3277"/>
                <a:gd name="T25" fmla="*/ 6 h 1467"/>
                <a:gd name="T26" fmla="*/ 37 w 3277"/>
                <a:gd name="T27" fmla="*/ 3 h 1467"/>
                <a:gd name="T28" fmla="*/ 31 w 3277"/>
                <a:gd name="T29" fmla="*/ 4 h 1467"/>
                <a:gd name="T30" fmla="*/ 36 w 3277"/>
                <a:gd name="T31" fmla="*/ 5 h 1467"/>
                <a:gd name="T32" fmla="*/ 38 w 3277"/>
                <a:gd name="T33" fmla="*/ 6 h 1467"/>
                <a:gd name="T34" fmla="*/ 39 w 3277"/>
                <a:gd name="T35" fmla="*/ 8 h 1467"/>
                <a:gd name="T36" fmla="*/ 40 w 3277"/>
                <a:gd name="T37" fmla="*/ 10 h 1467"/>
                <a:gd name="T38" fmla="*/ 39 w 3277"/>
                <a:gd name="T39" fmla="*/ 13 h 1467"/>
                <a:gd name="T40" fmla="*/ 38 w 3277"/>
                <a:gd name="T41" fmla="*/ 14 h 1467"/>
                <a:gd name="T42" fmla="*/ 34 w 3277"/>
                <a:gd name="T43" fmla="*/ 14 h 1467"/>
                <a:gd name="T44" fmla="*/ 33 w 3277"/>
                <a:gd name="T45" fmla="*/ 14 h 1467"/>
                <a:gd name="T46" fmla="*/ 31 w 3277"/>
                <a:gd name="T47" fmla="*/ 15 h 1467"/>
                <a:gd name="T48" fmla="*/ 8 w 3277"/>
                <a:gd name="T49" fmla="*/ 17 h 1467"/>
                <a:gd name="T50" fmla="*/ 1 w 3277"/>
                <a:gd name="T51" fmla="*/ 1 h 1467"/>
                <a:gd name="T52" fmla="*/ 3 w 3277"/>
                <a:gd name="T53" fmla="*/ 1 h 1467"/>
                <a:gd name="T54" fmla="*/ 3 w 3277"/>
                <a:gd name="T55" fmla="*/ 0 h 1467"/>
                <a:gd name="T56" fmla="*/ 3 w 3277"/>
                <a:gd name="T57" fmla="*/ 0 h 14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277"/>
                <a:gd name="T88" fmla="*/ 0 h 1467"/>
                <a:gd name="T89" fmla="*/ 3277 w 3277"/>
                <a:gd name="T90" fmla="*/ 1467 h 146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277" h="1467">
                  <a:moveTo>
                    <a:pt x="256" y="0"/>
                  </a:moveTo>
                  <a:lnTo>
                    <a:pt x="120" y="62"/>
                  </a:lnTo>
                  <a:lnTo>
                    <a:pt x="12" y="85"/>
                  </a:lnTo>
                  <a:lnTo>
                    <a:pt x="0" y="157"/>
                  </a:lnTo>
                  <a:lnTo>
                    <a:pt x="445" y="993"/>
                  </a:lnTo>
                  <a:lnTo>
                    <a:pt x="635" y="1467"/>
                  </a:lnTo>
                  <a:lnTo>
                    <a:pt x="2530" y="1233"/>
                  </a:lnTo>
                  <a:lnTo>
                    <a:pt x="2601" y="1210"/>
                  </a:lnTo>
                  <a:lnTo>
                    <a:pt x="2702" y="1244"/>
                  </a:lnTo>
                  <a:lnTo>
                    <a:pt x="3045" y="1198"/>
                  </a:lnTo>
                  <a:lnTo>
                    <a:pt x="3199" y="1056"/>
                  </a:lnTo>
                  <a:lnTo>
                    <a:pt x="3277" y="706"/>
                  </a:lnTo>
                  <a:lnTo>
                    <a:pt x="3223" y="456"/>
                  </a:lnTo>
                  <a:lnTo>
                    <a:pt x="2982" y="245"/>
                  </a:lnTo>
                  <a:lnTo>
                    <a:pt x="2511" y="363"/>
                  </a:lnTo>
                  <a:lnTo>
                    <a:pt x="2933" y="371"/>
                  </a:lnTo>
                  <a:lnTo>
                    <a:pt x="3115" y="510"/>
                  </a:lnTo>
                  <a:lnTo>
                    <a:pt x="3196" y="631"/>
                  </a:lnTo>
                  <a:lnTo>
                    <a:pt x="3202" y="811"/>
                  </a:lnTo>
                  <a:lnTo>
                    <a:pt x="3134" y="1027"/>
                  </a:lnTo>
                  <a:lnTo>
                    <a:pt x="3047" y="1124"/>
                  </a:lnTo>
                  <a:lnTo>
                    <a:pt x="2769" y="1161"/>
                  </a:lnTo>
                  <a:lnTo>
                    <a:pt x="2645" y="1121"/>
                  </a:lnTo>
                  <a:lnTo>
                    <a:pt x="2477" y="1205"/>
                  </a:lnTo>
                  <a:lnTo>
                    <a:pt x="688" y="1360"/>
                  </a:lnTo>
                  <a:lnTo>
                    <a:pt x="53" y="107"/>
                  </a:lnTo>
                  <a:lnTo>
                    <a:pt x="270" y="41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3148" y="2941"/>
              <a:ext cx="552" cy="163"/>
            </a:xfrm>
            <a:custGeom>
              <a:avLst/>
              <a:gdLst>
                <a:gd name="T0" fmla="*/ 0 w 1656"/>
                <a:gd name="T1" fmla="*/ 6 h 489"/>
                <a:gd name="T2" fmla="*/ 2 w 1656"/>
                <a:gd name="T3" fmla="*/ 5 h 489"/>
                <a:gd name="T4" fmla="*/ 2 w 1656"/>
                <a:gd name="T5" fmla="*/ 3 h 489"/>
                <a:gd name="T6" fmla="*/ 2 w 1656"/>
                <a:gd name="T7" fmla="*/ 2 h 489"/>
                <a:gd name="T8" fmla="*/ 15 w 1656"/>
                <a:gd name="T9" fmla="*/ 0 h 489"/>
                <a:gd name="T10" fmla="*/ 4 w 1656"/>
                <a:gd name="T11" fmla="*/ 2 h 489"/>
                <a:gd name="T12" fmla="*/ 3 w 1656"/>
                <a:gd name="T13" fmla="*/ 3 h 489"/>
                <a:gd name="T14" fmla="*/ 13 w 1656"/>
                <a:gd name="T15" fmla="*/ 3 h 489"/>
                <a:gd name="T16" fmla="*/ 3 w 1656"/>
                <a:gd name="T17" fmla="*/ 4 h 489"/>
                <a:gd name="T18" fmla="*/ 2 w 1656"/>
                <a:gd name="T19" fmla="*/ 5 h 489"/>
                <a:gd name="T20" fmla="*/ 2 w 1656"/>
                <a:gd name="T21" fmla="*/ 5 h 489"/>
                <a:gd name="T22" fmla="*/ 20 w 1656"/>
                <a:gd name="T23" fmla="*/ 4 h 489"/>
                <a:gd name="T24" fmla="*/ 0 w 1656"/>
                <a:gd name="T25" fmla="*/ 6 h 489"/>
                <a:gd name="T26" fmla="*/ 0 w 1656"/>
                <a:gd name="T27" fmla="*/ 6 h 4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56"/>
                <a:gd name="T43" fmla="*/ 0 h 489"/>
                <a:gd name="T44" fmla="*/ 1656 w 1656"/>
                <a:gd name="T45" fmla="*/ 489 h 4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56" h="489">
                  <a:moveTo>
                    <a:pt x="0" y="489"/>
                  </a:moveTo>
                  <a:lnTo>
                    <a:pt x="133" y="366"/>
                  </a:lnTo>
                  <a:lnTo>
                    <a:pt x="193" y="256"/>
                  </a:lnTo>
                  <a:lnTo>
                    <a:pt x="177" y="123"/>
                  </a:lnTo>
                  <a:lnTo>
                    <a:pt x="1202" y="0"/>
                  </a:lnTo>
                  <a:lnTo>
                    <a:pt x="288" y="157"/>
                  </a:lnTo>
                  <a:lnTo>
                    <a:pt x="248" y="267"/>
                  </a:lnTo>
                  <a:lnTo>
                    <a:pt x="1030" y="223"/>
                  </a:lnTo>
                  <a:lnTo>
                    <a:pt x="232" y="340"/>
                  </a:lnTo>
                  <a:lnTo>
                    <a:pt x="187" y="384"/>
                  </a:lnTo>
                  <a:lnTo>
                    <a:pt x="143" y="411"/>
                  </a:lnTo>
                  <a:lnTo>
                    <a:pt x="1656" y="328"/>
                  </a:lnTo>
                  <a:lnTo>
                    <a:pt x="0" y="4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3149" y="2785"/>
              <a:ext cx="253" cy="111"/>
            </a:xfrm>
            <a:custGeom>
              <a:avLst/>
              <a:gdLst>
                <a:gd name="T0" fmla="*/ 4 w 759"/>
                <a:gd name="T1" fmla="*/ 0 h 332"/>
                <a:gd name="T2" fmla="*/ 0 w 759"/>
                <a:gd name="T3" fmla="*/ 0 h 332"/>
                <a:gd name="T4" fmla="*/ 3 w 759"/>
                <a:gd name="T5" fmla="*/ 4 h 332"/>
                <a:gd name="T6" fmla="*/ 9 w 759"/>
                <a:gd name="T7" fmla="*/ 4 h 332"/>
                <a:gd name="T8" fmla="*/ 9 w 759"/>
                <a:gd name="T9" fmla="*/ 3 h 332"/>
                <a:gd name="T10" fmla="*/ 3 w 759"/>
                <a:gd name="T11" fmla="*/ 3 h 332"/>
                <a:gd name="T12" fmla="*/ 2 w 759"/>
                <a:gd name="T13" fmla="*/ 1 h 332"/>
                <a:gd name="T14" fmla="*/ 4 w 759"/>
                <a:gd name="T15" fmla="*/ 0 h 332"/>
                <a:gd name="T16" fmla="*/ 4 w 759"/>
                <a:gd name="T17" fmla="*/ 0 h 332"/>
                <a:gd name="T18" fmla="*/ 4 w 759"/>
                <a:gd name="T19" fmla="*/ 0 h 3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59"/>
                <a:gd name="T31" fmla="*/ 0 h 332"/>
                <a:gd name="T32" fmla="*/ 759 w 759"/>
                <a:gd name="T33" fmla="*/ 332 h 3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59" h="332">
                  <a:moveTo>
                    <a:pt x="292" y="0"/>
                  </a:moveTo>
                  <a:lnTo>
                    <a:pt x="0" y="15"/>
                  </a:lnTo>
                  <a:lnTo>
                    <a:pt x="221" y="332"/>
                  </a:lnTo>
                  <a:lnTo>
                    <a:pt x="759" y="291"/>
                  </a:lnTo>
                  <a:lnTo>
                    <a:pt x="700" y="251"/>
                  </a:lnTo>
                  <a:lnTo>
                    <a:pt x="261" y="266"/>
                  </a:lnTo>
                  <a:lnTo>
                    <a:pt x="145" y="71"/>
                  </a:lnTo>
                  <a:lnTo>
                    <a:pt x="360" y="19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3582" y="2852"/>
              <a:ext cx="219" cy="28"/>
            </a:xfrm>
            <a:custGeom>
              <a:avLst/>
              <a:gdLst>
                <a:gd name="T0" fmla="*/ 0 w 657"/>
                <a:gd name="T1" fmla="*/ 1 h 84"/>
                <a:gd name="T2" fmla="*/ 1 w 657"/>
                <a:gd name="T3" fmla="*/ 1 h 84"/>
                <a:gd name="T4" fmla="*/ 4 w 657"/>
                <a:gd name="T5" fmla="*/ 1 h 84"/>
                <a:gd name="T6" fmla="*/ 7 w 657"/>
                <a:gd name="T7" fmla="*/ 0 h 84"/>
                <a:gd name="T8" fmla="*/ 8 w 657"/>
                <a:gd name="T9" fmla="*/ 0 h 84"/>
                <a:gd name="T10" fmla="*/ 2 w 657"/>
                <a:gd name="T11" fmla="*/ 0 h 84"/>
                <a:gd name="T12" fmla="*/ 0 w 657"/>
                <a:gd name="T13" fmla="*/ 1 h 84"/>
                <a:gd name="T14" fmla="*/ 0 w 657"/>
                <a:gd name="T15" fmla="*/ 1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7"/>
                <a:gd name="T25" fmla="*/ 0 h 84"/>
                <a:gd name="T26" fmla="*/ 657 w 657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7" h="84">
                  <a:moveTo>
                    <a:pt x="0" y="84"/>
                  </a:moveTo>
                  <a:lnTo>
                    <a:pt x="113" y="71"/>
                  </a:lnTo>
                  <a:lnTo>
                    <a:pt x="337" y="42"/>
                  </a:lnTo>
                  <a:lnTo>
                    <a:pt x="558" y="13"/>
                  </a:lnTo>
                  <a:lnTo>
                    <a:pt x="657" y="0"/>
                  </a:lnTo>
                  <a:lnTo>
                    <a:pt x="164" y="17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3203" y="2181"/>
              <a:ext cx="608" cy="150"/>
            </a:xfrm>
            <a:custGeom>
              <a:avLst/>
              <a:gdLst>
                <a:gd name="T0" fmla="*/ 23 w 1825"/>
                <a:gd name="T1" fmla="*/ 1 h 451"/>
                <a:gd name="T2" fmla="*/ 19 w 1825"/>
                <a:gd name="T3" fmla="*/ 1 h 451"/>
                <a:gd name="T4" fmla="*/ 18 w 1825"/>
                <a:gd name="T5" fmla="*/ 0 h 451"/>
                <a:gd name="T6" fmla="*/ 17 w 1825"/>
                <a:gd name="T7" fmla="*/ 0 h 451"/>
                <a:gd name="T8" fmla="*/ 0 w 1825"/>
                <a:gd name="T9" fmla="*/ 4 h 451"/>
                <a:gd name="T10" fmla="*/ 6 w 1825"/>
                <a:gd name="T11" fmla="*/ 6 h 451"/>
                <a:gd name="T12" fmla="*/ 20 w 1825"/>
                <a:gd name="T13" fmla="*/ 2 h 451"/>
                <a:gd name="T14" fmla="*/ 5 w 1825"/>
                <a:gd name="T15" fmla="*/ 5 h 451"/>
                <a:gd name="T16" fmla="*/ 4 w 1825"/>
                <a:gd name="T17" fmla="*/ 4 h 451"/>
                <a:gd name="T18" fmla="*/ 17 w 1825"/>
                <a:gd name="T19" fmla="*/ 1 h 451"/>
                <a:gd name="T20" fmla="*/ 18 w 1825"/>
                <a:gd name="T21" fmla="*/ 1 h 451"/>
                <a:gd name="T22" fmla="*/ 23 w 1825"/>
                <a:gd name="T23" fmla="*/ 1 h 451"/>
                <a:gd name="T24" fmla="*/ 23 w 1825"/>
                <a:gd name="T25" fmla="*/ 1 h 4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25"/>
                <a:gd name="T40" fmla="*/ 0 h 451"/>
                <a:gd name="T41" fmla="*/ 1825 w 1825"/>
                <a:gd name="T42" fmla="*/ 451 h 4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25" h="451">
                  <a:moveTo>
                    <a:pt x="1825" y="97"/>
                  </a:moveTo>
                  <a:lnTo>
                    <a:pt x="1527" y="47"/>
                  </a:lnTo>
                  <a:lnTo>
                    <a:pt x="1472" y="4"/>
                  </a:lnTo>
                  <a:lnTo>
                    <a:pt x="1391" y="0"/>
                  </a:lnTo>
                  <a:lnTo>
                    <a:pt x="0" y="308"/>
                  </a:lnTo>
                  <a:lnTo>
                    <a:pt x="451" y="451"/>
                  </a:lnTo>
                  <a:lnTo>
                    <a:pt x="1628" y="153"/>
                  </a:lnTo>
                  <a:lnTo>
                    <a:pt x="433" y="385"/>
                  </a:lnTo>
                  <a:lnTo>
                    <a:pt x="310" y="305"/>
                  </a:lnTo>
                  <a:lnTo>
                    <a:pt x="1400" y="42"/>
                  </a:lnTo>
                  <a:lnTo>
                    <a:pt x="1476" y="63"/>
                  </a:lnTo>
                  <a:lnTo>
                    <a:pt x="1825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3653" y="2490"/>
              <a:ext cx="315" cy="128"/>
            </a:xfrm>
            <a:custGeom>
              <a:avLst/>
              <a:gdLst>
                <a:gd name="T0" fmla="*/ 0 w 945"/>
                <a:gd name="T1" fmla="*/ 5 h 382"/>
                <a:gd name="T2" fmla="*/ 3 w 945"/>
                <a:gd name="T3" fmla="*/ 1 h 382"/>
                <a:gd name="T4" fmla="*/ 8 w 945"/>
                <a:gd name="T5" fmla="*/ 0 h 382"/>
                <a:gd name="T6" fmla="*/ 12 w 945"/>
                <a:gd name="T7" fmla="*/ 1 h 382"/>
                <a:gd name="T8" fmla="*/ 0 w 945"/>
                <a:gd name="T9" fmla="*/ 5 h 382"/>
                <a:gd name="T10" fmla="*/ 0 w 945"/>
                <a:gd name="T11" fmla="*/ 5 h 3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45"/>
                <a:gd name="T19" fmla="*/ 0 h 382"/>
                <a:gd name="T20" fmla="*/ 945 w 945"/>
                <a:gd name="T21" fmla="*/ 382 h 3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45" h="382">
                  <a:moveTo>
                    <a:pt x="0" y="382"/>
                  </a:moveTo>
                  <a:lnTo>
                    <a:pt x="272" y="118"/>
                  </a:lnTo>
                  <a:lnTo>
                    <a:pt x="663" y="0"/>
                  </a:lnTo>
                  <a:lnTo>
                    <a:pt x="945" y="118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F7A8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3499" y="2461"/>
              <a:ext cx="561" cy="391"/>
            </a:xfrm>
            <a:custGeom>
              <a:avLst/>
              <a:gdLst>
                <a:gd name="T0" fmla="*/ 12 w 1682"/>
                <a:gd name="T1" fmla="*/ 0 h 1174"/>
                <a:gd name="T2" fmla="*/ 20 w 1682"/>
                <a:gd name="T3" fmla="*/ 2 h 1174"/>
                <a:gd name="T4" fmla="*/ 21 w 1682"/>
                <a:gd name="T5" fmla="*/ 4 h 1174"/>
                <a:gd name="T6" fmla="*/ 17 w 1682"/>
                <a:gd name="T7" fmla="*/ 5 h 1174"/>
                <a:gd name="T8" fmla="*/ 16 w 1682"/>
                <a:gd name="T9" fmla="*/ 6 h 1174"/>
                <a:gd name="T10" fmla="*/ 16 w 1682"/>
                <a:gd name="T11" fmla="*/ 7 h 1174"/>
                <a:gd name="T12" fmla="*/ 17 w 1682"/>
                <a:gd name="T13" fmla="*/ 8 h 1174"/>
                <a:gd name="T14" fmla="*/ 18 w 1682"/>
                <a:gd name="T15" fmla="*/ 9 h 1174"/>
                <a:gd name="T16" fmla="*/ 0 w 1682"/>
                <a:gd name="T17" fmla="*/ 14 h 1174"/>
                <a:gd name="T18" fmla="*/ 17 w 1682"/>
                <a:gd name="T19" fmla="*/ 9 h 1174"/>
                <a:gd name="T20" fmla="*/ 16 w 1682"/>
                <a:gd name="T21" fmla="*/ 8 h 1174"/>
                <a:gd name="T22" fmla="*/ 10 w 1682"/>
                <a:gd name="T23" fmla="*/ 9 h 1174"/>
                <a:gd name="T24" fmla="*/ 15 w 1682"/>
                <a:gd name="T25" fmla="*/ 7 h 1174"/>
                <a:gd name="T26" fmla="*/ 15 w 1682"/>
                <a:gd name="T27" fmla="*/ 6 h 1174"/>
                <a:gd name="T28" fmla="*/ 5 w 1682"/>
                <a:gd name="T29" fmla="*/ 8 h 1174"/>
                <a:gd name="T30" fmla="*/ 4 w 1682"/>
                <a:gd name="T31" fmla="*/ 7 h 1174"/>
                <a:gd name="T32" fmla="*/ 20 w 1682"/>
                <a:gd name="T33" fmla="*/ 3 h 1174"/>
                <a:gd name="T34" fmla="*/ 12 w 1682"/>
                <a:gd name="T35" fmla="*/ 1 h 1174"/>
                <a:gd name="T36" fmla="*/ 6 w 1682"/>
                <a:gd name="T37" fmla="*/ 3 h 1174"/>
                <a:gd name="T38" fmla="*/ 12 w 1682"/>
                <a:gd name="T39" fmla="*/ 0 h 1174"/>
                <a:gd name="T40" fmla="*/ 12 w 1682"/>
                <a:gd name="T41" fmla="*/ 0 h 11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82"/>
                <a:gd name="T64" fmla="*/ 0 h 1174"/>
                <a:gd name="T65" fmla="*/ 1682 w 1682"/>
                <a:gd name="T66" fmla="*/ 1174 h 11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82" h="1174">
                  <a:moveTo>
                    <a:pt x="939" y="0"/>
                  </a:moveTo>
                  <a:lnTo>
                    <a:pt x="1648" y="189"/>
                  </a:lnTo>
                  <a:lnTo>
                    <a:pt x="1682" y="300"/>
                  </a:lnTo>
                  <a:lnTo>
                    <a:pt x="1338" y="417"/>
                  </a:lnTo>
                  <a:lnTo>
                    <a:pt x="1293" y="505"/>
                  </a:lnTo>
                  <a:lnTo>
                    <a:pt x="1316" y="605"/>
                  </a:lnTo>
                  <a:lnTo>
                    <a:pt x="1366" y="678"/>
                  </a:lnTo>
                  <a:lnTo>
                    <a:pt x="1465" y="732"/>
                  </a:lnTo>
                  <a:lnTo>
                    <a:pt x="0" y="1174"/>
                  </a:lnTo>
                  <a:lnTo>
                    <a:pt x="1348" y="716"/>
                  </a:lnTo>
                  <a:lnTo>
                    <a:pt x="1259" y="662"/>
                  </a:lnTo>
                  <a:lnTo>
                    <a:pt x="828" y="755"/>
                  </a:lnTo>
                  <a:lnTo>
                    <a:pt x="1237" y="600"/>
                  </a:lnTo>
                  <a:lnTo>
                    <a:pt x="1243" y="473"/>
                  </a:lnTo>
                  <a:lnTo>
                    <a:pt x="368" y="666"/>
                  </a:lnTo>
                  <a:lnTo>
                    <a:pt x="346" y="573"/>
                  </a:lnTo>
                  <a:lnTo>
                    <a:pt x="1642" y="226"/>
                  </a:lnTo>
                  <a:lnTo>
                    <a:pt x="982" y="68"/>
                  </a:lnTo>
                  <a:lnTo>
                    <a:pt x="474" y="235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3770" y="2810"/>
              <a:ext cx="99" cy="47"/>
            </a:xfrm>
            <a:custGeom>
              <a:avLst/>
              <a:gdLst>
                <a:gd name="T0" fmla="*/ 2 w 297"/>
                <a:gd name="T1" fmla="*/ 0 h 141"/>
                <a:gd name="T2" fmla="*/ 4 w 297"/>
                <a:gd name="T3" fmla="*/ 1 h 141"/>
                <a:gd name="T4" fmla="*/ 0 w 297"/>
                <a:gd name="T5" fmla="*/ 2 h 141"/>
                <a:gd name="T6" fmla="*/ 2 w 297"/>
                <a:gd name="T7" fmla="*/ 1 h 141"/>
                <a:gd name="T8" fmla="*/ 2 w 297"/>
                <a:gd name="T9" fmla="*/ 0 h 141"/>
                <a:gd name="T10" fmla="*/ 2 w 297"/>
                <a:gd name="T11" fmla="*/ 0 h 141"/>
                <a:gd name="T12" fmla="*/ 2 w 297"/>
                <a:gd name="T13" fmla="*/ 0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7"/>
                <a:gd name="T22" fmla="*/ 0 h 141"/>
                <a:gd name="T23" fmla="*/ 297 w 297"/>
                <a:gd name="T24" fmla="*/ 141 h 1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7" h="141">
                  <a:moveTo>
                    <a:pt x="197" y="0"/>
                  </a:moveTo>
                  <a:lnTo>
                    <a:pt x="297" y="121"/>
                  </a:lnTo>
                  <a:lnTo>
                    <a:pt x="0" y="141"/>
                  </a:lnTo>
                  <a:lnTo>
                    <a:pt x="169" y="88"/>
                  </a:lnTo>
                  <a:lnTo>
                    <a:pt x="129" y="13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2" name="Номер слайда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3" name="Нижний колонтитул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</TotalTime>
  <Words>508</Words>
  <Application>Microsoft Office PowerPoint</Application>
  <PresentationFormat>Экран (4:3)</PresentationFormat>
  <Paragraphs>114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                                               </vt:lpstr>
      <vt:lpstr>Системно-деятельностный подход:</vt:lpstr>
      <vt:lpstr>Условия для введения стандартов: </vt:lpstr>
      <vt:lpstr>  Изменения в образовательном процессе: </vt:lpstr>
      <vt:lpstr>Слайд 5</vt:lpstr>
      <vt:lpstr>Личностно-ориентированное обучение</vt:lpstr>
      <vt:lpstr>Особенности оценки  по ФГОС НОО:</vt:lpstr>
      <vt:lpstr>Документы школы по системе оценки:</vt:lpstr>
      <vt:lpstr>Технология оценивания</vt:lpstr>
      <vt:lpstr>Анализ комплексной контрольной работы 1 класс</vt:lpstr>
      <vt:lpstr>РУССКИЙ ЯЗЫК</vt:lpstr>
      <vt:lpstr>        Окружающий мир</vt:lpstr>
      <vt:lpstr>МАТЕМАТИКА</vt:lpstr>
      <vt:lpstr>      2 кл.   НАВЫКИ    ЧТЕНИЯ:</vt:lpstr>
      <vt:lpstr>             РУССКИЙ ЯЗЫК</vt:lpstr>
      <vt:lpstr>                   МАТЕМАТИКА</vt:lpstr>
      <vt:lpstr>ВНЕУРОЧНАЯ ДЕЯТЕЛЬНОСТЬ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Новое качество образования по ФГОС НОО </dc:title>
  <dc:creator>Джулия</dc:creator>
  <cp:lastModifiedBy>Елена</cp:lastModifiedBy>
  <cp:revision>36</cp:revision>
  <dcterms:created xsi:type="dcterms:W3CDTF">2012-04-14T19:06:44Z</dcterms:created>
  <dcterms:modified xsi:type="dcterms:W3CDTF">2012-04-20T11:43:40Z</dcterms:modified>
</cp:coreProperties>
</file>