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s/slide2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02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76.xml" ContentType="application/vnd.openxmlformats-officedocument.presentationml.slideLayout+xml"/>
  <Default Extension="png" ContentType="image/png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61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5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Default Extension="gif" ContentType="image/gif"/>
  <Override PartName="/ppt/slideLayouts/slideLayout99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ppt/slideLayouts/slideLayout159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62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Masters/slideMaster13.xml" ContentType="application/vnd.openxmlformats-officedocument.presentationml.slideMaster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theme/theme12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s/slide24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Default Extension="jpeg" ContentType="image/jpeg"/>
  <Override PartName="/ppt/slideLayouts/slideLayout134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Masters/slideMaster14.xml" ContentType="application/vnd.openxmlformats-officedocument.presentationml.slideMaster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s/slide32.xml" ContentType="application/vnd.openxmlformats-officedocument.presentationml.slide+xml"/>
  <Override PartName="/ppt/slideLayouts/slideLayout42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4.xml" ContentType="application/vnd.openxmlformats-officedocument.them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4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  <p:sldMasterId id="2147483720" r:id="rId5"/>
    <p:sldMasterId id="2147483732" r:id="rId6"/>
    <p:sldMasterId id="2147483756" r:id="rId7"/>
    <p:sldMasterId id="2147483771" r:id="rId8"/>
    <p:sldMasterId id="2147483784" r:id="rId9"/>
    <p:sldMasterId id="2147483798" r:id="rId10"/>
    <p:sldMasterId id="2147483812" r:id="rId11"/>
    <p:sldMasterId id="2147483825" r:id="rId12"/>
    <p:sldMasterId id="2147483841" r:id="rId13"/>
    <p:sldMasterId id="2147483856" r:id="rId14"/>
  </p:sldMasterIdLst>
  <p:sldIdLst>
    <p:sldId id="257" r:id="rId15"/>
    <p:sldId id="272" r:id="rId16"/>
    <p:sldId id="273" r:id="rId17"/>
    <p:sldId id="274" r:id="rId18"/>
    <p:sldId id="275" r:id="rId19"/>
    <p:sldId id="276" r:id="rId20"/>
    <p:sldId id="265" r:id="rId21"/>
    <p:sldId id="277" r:id="rId22"/>
    <p:sldId id="267" r:id="rId23"/>
    <p:sldId id="268" r:id="rId24"/>
    <p:sldId id="278" r:id="rId25"/>
    <p:sldId id="279" r:id="rId26"/>
    <p:sldId id="271" r:id="rId27"/>
    <p:sldId id="280" r:id="rId28"/>
    <p:sldId id="281" r:id="rId29"/>
    <p:sldId id="282" r:id="rId30"/>
    <p:sldId id="283" r:id="rId31"/>
    <p:sldId id="285" r:id="rId32"/>
    <p:sldId id="287" r:id="rId33"/>
    <p:sldId id="288" r:id="rId34"/>
    <p:sldId id="290" r:id="rId35"/>
    <p:sldId id="292" r:id="rId36"/>
    <p:sldId id="294" r:id="rId37"/>
    <p:sldId id="296" r:id="rId38"/>
    <p:sldId id="298" r:id="rId39"/>
    <p:sldId id="300" r:id="rId40"/>
    <p:sldId id="302" r:id="rId41"/>
    <p:sldId id="304" r:id="rId42"/>
    <p:sldId id="306" r:id="rId43"/>
    <p:sldId id="308" r:id="rId44"/>
    <p:sldId id="310" r:id="rId45"/>
    <p:sldId id="312" r:id="rId4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9" Type="http://schemas.openxmlformats.org/officeDocument/2006/relationships/slide" Target="slides/slide2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7.xml"/><Relationship Id="rId34" Type="http://schemas.openxmlformats.org/officeDocument/2006/relationships/slide" Target="slides/slide20.xml"/><Relationship Id="rId42" Type="http://schemas.openxmlformats.org/officeDocument/2006/relationships/slide" Target="slides/slide28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33" Type="http://schemas.openxmlformats.org/officeDocument/2006/relationships/slide" Target="slides/slide19.xml"/><Relationship Id="rId38" Type="http://schemas.openxmlformats.org/officeDocument/2006/relationships/slide" Target="slides/slide24.xml"/><Relationship Id="rId46" Type="http://schemas.openxmlformats.org/officeDocument/2006/relationships/slide" Target="slides/slide3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slide" Target="slides/slide15.xml"/><Relationship Id="rId41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0.xml"/><Relationship Id="rId32" Type="http://schemas.openxmlformats.org/officeDocument/2006/relationships/slide" Target="slides/slide18.xml"/><Relationship Id="rId37" Type="http://schemas.openxmlformats.org/officeDocument/2006/relationships/slide" Target="slides/slide23.xml"/><Relationship Id="rId40" Type="http://schemas.openxmlformats.org/officeDocument/2006/relationships/slide" Target="slides/slide26.xml"/><Relationship Id="rId45" Type="http://schemas.openxmlformats.org/officeDocument/2006/relationships/slide" Target="slides/slide3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slide" Target="slides/slide14.xml"/><Relationship Id="rId36" Type="http://schemas.openxmlformats.org/officeDocument/2006/relationships/slide" Target="slides/slide22.xml"/><Relationship Id="rId49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5.xml"/><Relationship Id="rId31" Type="http://schemas.openxmlformats.org/officeDocument/2006/relationships/slide" Target="slides/slide17.xml"/><Relationship Id="rId44" Type="http://schemas.openxmlformats.org/officeDocument/2006/relationships/slide" Target="slides/slide3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8.xml"/><Relationship Id="rId27" Type="http://schemas.openxmlformats.org/officeDocument/2006/relationships/slide" Target="slides/slide13.xml"/><Relationship Id="rId30" Type="http://schemas.openxmlformats.org/officeDocument/2006/relationships/slide" Target="slides/slide16.xml"/><Relationship Id="rId35" Type="http://schemas.openxmlformats.org/officeDocument/2006/relationships/slide" Target="slides/slide21.xml"/><Relationship Id="rId43" Type="http://schemas.openxmlformats.org/officeDocument/2006/relationships/slide" Target="slides/slide29.xml"/><Relationship Id="rId48" Type="http://schemas.openxmlformats.org/officeDocument/2006/relationships/viewProps" Target="viewProps.xml"/><Relationship Id="rId8" Type="http://schemas.openxmlformats.org/officeDocument/2006/relationships/slideMaster" Target="slideMasters/slideMaster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8C55EF-C223-4392-A39D-60917900C5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80B1E-4785-4D64-93BE-ACDB34E5EDC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9E171-398A-41C6-B18D-425FAA1372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FFD4F9-1BED-45C5-8AF2-A93E1EC780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5B54A96-AA30-410B-9B88-6DCEA817037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E46CEAA-3D80-4DFE-ACAD-EA8E132D3A0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95235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A70C053-A232-487D-83A9-1F2806A7FB6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13F4F8-194F-4663-931F-5A9969ADC9A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D6E65-4FEB-4F97-BB1B-C6EFE84B5FC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DF9B3-E6EF-4C43-BF7B-F534B06634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E83F8F-C9CF-4F00-9A9B-777B867916A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EECB74-75B3-4537-9A7C-638187C3DF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7225A-3BFF-40DC-B1E1-782A41BD60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70B5EC-2B68-4EAA-B7D8-7FDDD6A3D73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2E6CE6-45B2-4605-A121-696B6B88A74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0B4171-817B-4F71-9628-ADBEC625E0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A0B46-FC59-44A1-AF28-D9477433642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fld id="{EF5737EE-C124-43BA-9B0B-85560E0BA8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301625" y="228600"/>
            <a:ext cx="8540750" cy="5870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fld id="{8A974733-3ECB-4DC1-9CAF-D7B36614473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98308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90C351E-FA7B-49B3-BF39-B1475C2C291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10342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3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3429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3430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3431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103433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3434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0343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343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03437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72E60A4-E069-46DF-9B66-2BE0F2D8A9F3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10343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3439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8B0CF6E-0B04-4351-9057-A5D9C3D2BE5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6E8F5-9F80-4D2B-B5F6-987EDB6E31F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D315A-C579-4778-88BE-8B484A26D87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A353A-A880-4594-A055-4F423CD5427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7F685-2405-4B91-A745-870BEACA270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7EA4E1-51CF-4941-AAA5-261CF9A7E00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92E244-BA70-4D57-A980-A955E6B075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0E468-500D-4AFE-BE94-04B0538157F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FDE43-437E-4BAF-BA76-08FAEFC5601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95008B-93E8-4F12-AE03-51722164C2E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62863-FFDD-4E1D-B58F-CCF3C52D431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6678B9-9A54-41E6-AED5-A5B5AD53144C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45A9BE-96C7-4E3C-BB25-A8E84477571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188185A-C9F3-4083-BF2E-DC4C0C6EA4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01380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1381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1382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1383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1384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1386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1387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1388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1389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1390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1391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0139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139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01394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1395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1396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B87CC48-0744-47F5-97CC-69D0BACDA36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698C5-375B-4201-8389-9D276123F6F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02CD9-8995-4735-8813-573BFB50B29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99664-AE39-4D65-A521-9BC5A5F0388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08588A-F9B2-44DA-89A0-EE78245765C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403B8-399C-493E-8CE9-425F9DC58B9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5E9AC-A08A-472E-83B6-08074F1B7A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353A7F-0373-4B4D-A8FC-14FD7EB61A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63EAC9-BA66-4BEC-85C3-E10D41F8DF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E36608-0252-4299-B77B-DEFC7F8E9476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A8E106-523B-427A-B618-0F9B489638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874A12-45B0-429C-A8E0-79937D33B9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404E21-B09A-43DB-B9CC-9587A3D4960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D204F8B-34D1-4CA7-B2A7-4B142B1D39C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45DD3F7-C07D-4334-BC08-0ED29312851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1A0FDAF-9424-486E-86C4-7C5A6A10DA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66800" y="1981200"/>
            <a:ext cx="36957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1066800" y="4114800"/>
            <a:ext cx="75438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75DC3B2-7552-436D-8F4E-807CFBC2B96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75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75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5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75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75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075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4F0E29F-450F-4583-9332-A4DB8AFABEB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F8F2177-149C-4A44-A4B5-430F863763E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544271D-3640-46AA-B769-D3A8EED82BE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0AC4B0-BBCA-49B2-BD79-4872CF7924D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8516D9-F571-4075-B5D7-46C9672C8111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3C1E5C-FB7A-442B-BBC0-1F20FC89D83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9BCB40-0023-40A5-A804-FBB9B7AEF3B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8732A9-7A64-4AB5-B820-2E533C29C3F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625308-DA6D-4C6C-9936-6E08B63B152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C100C4-CEC9-4435-9D5B-DB5B16518C3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6754710-F587-4409-B9BD-5B58ED02BA5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92826-0D5E-4C7B-8CE9-DEB8C86444E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83762E-432B-4256-9E63-6AC12C538B5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A5D4749-59F6-4B2A-9A8C-2864E77CBE1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BB4F36E-8232-4BB9-B014-BA2FAFC7F0C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C921BBA-9EF6-4100-BEF2-25CFEFB501C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962A63-60D8-4F85-AC56-4FF12C4F9168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42323-B691-490D-A512-EFE142E5AC9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1776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776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1776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776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1776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777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777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177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177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777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1777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1777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21A08D7-1814-411A-BF79-6CE43CF5D18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ADD311-C374-4C45-BDB9-C396F3D25CE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513154-2C02-4F6B-84BA-1F2E2940321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26CAB-FFEC-4D1E-AF45-73BF3EED76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0F2A19-C45C-4B2E-83C6-1F252793F18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6AEEC-B3BE-498F-9D21-9EBDBB575C2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80169-2889-4AEE-8BBB-3060CEE322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41BB8A-23C7-49AC-A99D-DFAC2C34B8F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9FBEC-36C6-41FC-9D1D-15DD73E333E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B3ACFB-A596-4756-83F0-1F6351A3C22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D3EC0D-5818-40A5-9943-AB5ADFD97FED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6FBCF4-0F9D-484D-B9F7-081332DDFA9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A5270F-32A7-44EB-8B51-D6DCE977D7A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4CA19F-9B87-4E3E-B720-9314FA0C9FE8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F97AEF-4626-48FF-AAAF-4DD16B80717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7FA6FB-FFD7-4FF3-9DD3-431CEE252E3B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18B0F6-E5A7-4412-A5FC-2F8A40D978B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2CAA50-79E0-4D13-BF4A-C07C59DF46E9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2F754B-1D0A-42F8-987C-AD44732CCB9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696BA8-7871-415E-BCD9-CE5656B9A9CD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861D6-F376-410B-BB94-66203675FE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BFA6A3-66AB-4475-9AD9-81556A3DB90E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50802-DFC3-41DD-85FC-F765D4E1A3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109571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9572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9573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9574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957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957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09577" name="Rectangle 9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76AF09F6-053B-49CB-A882-56BCD3E3149E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109578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9579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AF0E6C55-7145-44EF-81AB-9A006BA3647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8FC190-5D43-43E2-A28D-7ED334331F20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EA9F35-BBD1-4610-BDDE-4752DE9F449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A0FCDD-4E8D-4655-AEC7-B6A4CC70E24D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C464E-9EE4-409D-BD52-939DB8907F3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90FCA4-F262-4220-867F-4BCCD660C398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3A89F2-1127-4ACA-B809-4DFAD17D185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E5AED8-DFF6-491D-95FF-57ACE8308F91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DF6A1-46A8-474E-9BB6-44700759C7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67CDFF-928E-4FC8-82EF-D44AE216C535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F1C6B4-F16F-42EB-B195-9E52F801FAE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C7A5DD-A43E-4197-AD83-E58C24A107C6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472AC6-7431-4B02-9872-90A42C7D5B5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D699C4-F392-4890-99CE-C87772291427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908B2B-0971-439D-A466-82C13E4BC9E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985BCB-F63B-4A34-9CDC-8D0454F6CB16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C254A3-5924-473E-ACC1-E772FC17A9B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CE4C2B-F7D5-4579-B89D-169670201B7F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797B05-483C-4D6B-B104-E9637A00FA1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4555E3-F9B9-4FBC-8AAE-D28545DAD5AF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76D24-D63B-48F5-AF9D-E923C59133B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10342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3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3429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3430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3431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103433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3434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0343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343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03437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E6D8832-96F3-4621-B9CA-131F6A999468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10343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3439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75F9CA1-8CA9-493D-8D1D-841BE846831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71409A-2170-4563-B80B-1AC13B35A78C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36D305-31A6-4A5D-A7F5-A1B071EA66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38EFCA-120D-4593-9CFC-045B4289EBB3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7FEA73-0DBA-4F73-81A5-3825A2F092E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C5CC17-D519-4DC0-A165-76CB22A41716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FDF530-3283-4BE5-A53F-2C110D943D9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4EAC89-94E0-4AB4-B0AB-3C18DDD2F7DF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199517-4655-4324-8B49-35704B0E523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BA4DB5-8D2C-410A-BAE7-A5FA10F9F09B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615F82-06E6-49B1-8A59-8FDA80F553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D5FA54-F4D1-42CB-B7C6-DDEF45DACF35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9E63C-E7E9-4C18-BC7D-5EB6203FEE5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445BE6-7FB9-4E3A-A77E-B6C7EEC115AE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503640-84BB-4DA2-940A-EE4FE82B621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5B5933-088F-4A6C-8881-1465C28EACE7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44DE3-88C4-4C68-8006-1B44103AB76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232644-4B7D-4107-B827-D0DB2F138313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F1638E-D3CE-432E-ABC1-37115AAF01D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689E91-44A2-4D3B-9A0B-1945015AC421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93E009-2882-4ECB-AEAC-79398CD1E9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109571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9572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9573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9574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957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957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09577" name="Rectangle 9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D5EDE58E-84BB-4896-A966-FC67914DA7B4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109578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9579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5DD3CD13-AF59-4243-8223-F45A4847B9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44062F-8180-40E0-BE2A-C06299042794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BB65CB-DA66-4D19-A3A4-14F9B4700D0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599211-AEBC-4754-92DD-FA102DBC2BCD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22DBC2-9912-48B2-B8C0-E6E187FD6E5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99D9CE-C6C4-488C-AFAB-F8588356A134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158D1-5EFA-4A2E-827C-900E41E791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ABDF12-55AC-4ABA-A8F9-EAFC9C607F2E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BF434-76F9-4E3B-AA21-07F9830522D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E0BF0B-A2FA-484D-994E-519EEDD41237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E8B680-080E-4FEB-9F9D-1BA8C996A3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F42C0C-19B4-4D48-B07C-ABC1372F3107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752A33-6A49-4E30-8B3B-7328F26AF95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778D7E-9AAB-4F6E-9A70-E61A2D7D92C0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135F03-D816-4E2D-ACD6-47BA44B76D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2BCC7C-C6AB-4565-9E45-70B5B48AC7F2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EE3496-F9AE-47DC-88AB-5CCA8FF0011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FA3EAE-CB4E-4084-ACEE-BDB98FA529C4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211559-4029-4661-AC56-D471580E351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75A44C-70A3-448C-872D-48A99A6CC061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C3AB2B-C112-42CF-AB6E-B225CE4072A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35843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844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845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846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847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848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849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850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851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852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853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854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855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856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857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858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859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860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861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862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863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5864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5865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5866" name="Rectangle 26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35867" name="Rectangle 2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5868" name="Rectangle 2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Дата 7"/>
          <p:cNvSpPr>
            <a:spLocks noGrp="1"/>
          </p:cNvSpPr>
          <p:nvPr>
            <p:ph type="dt" sz="half" idx="1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15959FB-7606-4B67-B753-884484DAB57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89095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89097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9098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9099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9100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9101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9102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9103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9104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9105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9106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9107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9108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9109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9110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1D9837-5E8E-4188-99B2-20AB12F8952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3BD6CBE-F5F8-4556-8A96-590540EFC64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BF934C-189A-4FEC-8C3E-3E552A1BA9E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9B7953-8F57-4F05-837E-0E843FF3D0A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A1F62F-C35E-45AE-9427-FC72E25E342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4BD725-5EF5-4471-AE72-7FE6CC75F47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655B39-927C-4174-9041-47CEA645C9C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3A2A7CE-DC10-4C6A-9DAF-100739F1353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22B79CC-A67B-4BBA-B1DE-89A1F09DC49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4CB363-15CC-40FA-B6A2-695E7D0DD4F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676400" y="457200"/>
            <a:ext cx="7010400" cy="5638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550F5CB-FA55-4771-949D-E064949BDFD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92163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64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65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66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67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168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69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70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71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72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73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74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75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76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77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78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79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80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81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82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83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184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85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86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87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88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89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90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91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92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93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94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95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96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97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198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92200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201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92202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92203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92204" name="Rectangle 4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2205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2206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5F18D09-C002-40E7-A3B9-307F421D828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5DBDE-E1DD-4EC1-AA0E-F6F63ED3BF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D0AB66-FD34-4F68-B2B7-98C575D7BBC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0EA366-4D15-479D-A460-8949BF18B97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83D175-46E7-44A2-A2C6-2CA00D605E7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D613A-202A-4D98-BA0B-5970C15E6A5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270FD-AB88-484A-A9FF-A5934061E8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3.xml"/><Relationship Id="rId13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12" Type="http://schemas.openxmlformats.org/officeDocument/2006/relationships/slideLayout" Target="../slideLayouts/slideLayout117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11" Type="http://schemas.openxmlformats.org/officeDocument/2006/relationships/slideLayout" Target="../slideLayouts/slideLayout116.xml"/><Relationship Id="rId5" Type="http://schemas.openxmlformats.org/officeDocument/2006/relationships/slideLayout" Target="../slideLayouts/slideLayout110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115.xml"/><Relationship Id="rId4" Type="http://schemas.openxmlformats.org/officeDocument/2006/relationships/slideLayout" Target="../slideLayouts/slideLayout109.xml"/><Relationship Id="rId9" Type="http://schemas.openxmlformats.org/officeDocument/2006/relationships/slideLayout" Target="../slideLayouts/slideLayout114.xml"/><Relationship Id="rId1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6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21.xml"/><Relationship Id="rId7" Type="http://schemas.openxmlformats.org/officeDocument/2006/relationships/slideLayout" Target="../slideLayouts/slideLayout125.xml"/><Relationship Id="rId12" Type="http://schemas.openxmlformats.org/officeDocument/2006/relationships/slideLayout" Target="../slideLayouts/slideLayout130.xml"/><Relationship Id="rId2" Type="http://schemas.openxmlformats.org/officeDocument/2006/relationships/slideLayout" Target="../slideLayouts/slideLayout120.xml"/><Relationship Id="rId1" Type="http://schemas.openxmlformats.org/officeDocument/2006/relationships/slideLayout" Target="../slideLayouts/slideLayout119.xml"/><Relationship Id="rId6" Type="http://schemas.openxmlformats.org/officeDocument/2006/relationships/slideLayout" Target="../slideLayouts/slideLayout124.xml"/><Relationship Id="rId11" Type="http://schemas.openxmlformats.org/officeDocument/2006/relationships/slideLayout" Target="../slideLayouts/slideLayout129.xml"/><Relationship Id="rId5" Type="http://schemas.openxmlformats.org/officeDocument/2006/relationships/slideLayout" Target="../slideLayouts/slideLayout123.xml"/><Relationship Id="rId10" Type="http://schemas.openxmlformats.org/officeDocument/2006/relationships/slideLayout" Target="../slideLayouts/slideLayout128.xml"/><Relationship Id="rId4" Type="http://schemas.openxmlformats.org/officeDocument/2006/relationships/slideLayout" Target="../slideLayouts/slideLayout122.xml"/><Relationship Id="rId9" Type="http://schemas.openxmlformats.org/officeDocument/2006/relationships/slideLayout" Target="../slideLayouts/slideLayout127.xml"/><Relationship Id="rId14" Type="http://schemas.openxmlformats.org/officeDocument/2006/relationships/image" Target="../media/image5.jpeg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8.xml"/><Relationship Id="rId13" Type="http://schemas.openxmlformats.org/officeDocument/2006/relationships/slideLayout" Target="../slideLayouts/slideLayout143.xml"/><Relationship Id="rId3" Type="http://schemas.openxmlformats.org/officeDocument/2006/relationships/slideLayout" Target="../slideLayouts/slideLayout133.xml"/><Relationship Id="rId7" Type="http://schemas.openxmlformats.org/officeDocument/2006/relationships/slideLayout" Target="../slideLayouts/slideLayout137.xml"/><Relationship Id="rId12" Type="http://schemas.openxmlformats.org/officeDocument/2006/relationships/slideLayout" Target="../slideLayouts/slideLayout142.xml"/><Relationship Id="rId2" Type="http://schemas.openxmlformats.org/officeDocument/2006/relationships/slideLayout" Target="../slideLayouts/slideLayout132.xml"/><Relationship Id="rId16" Type="http://schemas.openxmlformats.org/officeDocument/2006/relationships/theme" Target="../theme/theme12.xml"/><Relationship Id="rId1" Type="http://schemas.openxmlformats.org/officeDocument/2006/relationships/slideLayout" Target="../slideLayouts/slideLayout131.xml"/><Relationship Id="rId6" Type="http://schemas.openxmlformats.org/officeDocument/2006/relationships/slideLayout" Target="../slideLayouts/slideLayout136.xml"/><Relationship Id="rId11" Type="http://schemas.openxmlformats.org/officeDocument/2006/relationships/slideLayout" Target="../slideLayouts/slideLayout141.xml"/><Relationship Id="rId5" Type="http://schemas.openxmlformats.org/officeDocument/2006/relationships/slideLayout" Target="../slideLayouts/slideLayout135.xml"/><Relationship Id="rId15" Type="http://schemas.openxmlformats.org/officeDocument/2006/relationships/slideLayout" Target="../slideLayouts/slideLayout145.xml"/><Relationship Id="rId10" Type="http://schemas.openxmlformats.org/officeDocument/2006/relationships/slideLayout" Target="../slideLayouts/slideLayout140.xml"/><Relationship Id="rId4" Type="http://schemas.openxmlformats.org/officeDocument/2006/relationships/slideLayout" Target="../slideLayouts/slideLayout134.xml"/><Relationship Id="rId9" Type="http://schemas.openxmlformats.org/officeDocument/2006/relationships/slideLayout" Target="../slideLayouts/slideLayout139.xml"/><Relationship Id="rId14" Type="http://schemas.openxmlformats.org/officeDocument/2006/relationships/slideLayout" Target="../slideLayouts/slideLayout144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3.xml"/><Relationship Id="rId13" Type="http://schemas.openxmlformats.org/officeDocument/2006/relationships/slideLayout" Target="../slideLayouts/slideLayout158.xml"/><Relationship Id="rId3" Type="http://schemas.openxmlformats.org/officeDocument/2006/relationships/slideLayout" Target="../slideLayouts/slideLayout148.xml"/><Relationship Id="rId7" Type="http://schemas.openxmlformats.org/officeDocument/2006/relationships/slideLayout" Target="../slideLayouts/slideLayout152.xml"/><Relationship Id="rId12" Type="http://schemas.openxmlformats.org/officeDocument/2006/relationships/slideLayout" Target="../slideLayouts/slideLayout157.xml"/><Relationship Id="rId2" Type="http://schemas.openxmlformats.org/officeDocument/2006/relationships/slideLayout" Target="../slideLayouts/slideLayout147.xml"/><Relationship Id="rId1" Type="http://schemas.openxmlformats.org/officeDocument/2006/relationships/slideLayout" Target="../slideLayouts/slideLayout146.xml"/><Relationship Id="rId6" Type="http://schemas.openxmlformats.org/officeDocument/2006/relationships/slideLayout" Target="../slideLayouts/slideLayout151.xml"/><Relationship Id="rId11" Type="http://schemas.openxmlformats.org/officeDocument/2006/relationships/slideLayout" Target="../slideLayouts/slideLayout156.xml"/><Relationship Id="rId5" Type="http://schemas.openxmlformats.org/officeDocument/2006/relationships/slideLayout" Target="../slideLayouts/slideLayout150.xml"/><Relationship Id="rId15" Type="http://schemas.openxmlformats.org/officeDocument/2006/relationships/theme" Target="../theme/theme13.xml"/><Relationship Id="rId10" Type="http://schemas.openxmlformats.org/officeDocument/2006/relationships/slideLayout" Target="../slideLayouts/slideLayout155.xml"/><Relationship Id="rId4" Type="http://schemas.openxmlformats.org/officeDocument/2006/relationships/slideLayout" Target="../slideLayouts/slideLayout149.xml"/><Relationship Id="rId9" Type="http://schemas.openxmlformats.org/officeDocument/2006/relationships/slideLayout" Target="../slideLayouts/slideLayout154.xml"/><Relationship Id="rId14" Type="http://schemas.openxmlformats.org/officeDocument/2006/relationships/slideLayout" Target="../slideLayouts/slideLayout159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7.xml"/><Relationship Id="rId3" Type="http://schemas.openxmlformats.org/officeDocument/2006/relationships/slideLayout" Target="../slideLayouts/slideLayout162.xml"/><Relationship Id="rId7" Type="http://schemas.openxmlformats.org/officeDocument/2006/relationships/slideLayout" Target="../slideLayouts/slideLayout166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61.xml"/><Relationship Id="rId1" Type="http://schemas.openxmlformats.org/officeDocument/2006/relationships/slideLayout" Target="../slideLayouts/slideLayout160.xml"/><Relationship Id="rId6" Type="http://schemas.openxmlformats.org/officeDocument/2006/relationships/slideLayout" Target="../slideLayouts/slideLayout165.xml"/><Relationship Id="rId11" Type="http://schemas.openxmlformats.org/officeDocument/2006/relationships/slideLayout" Target="../slideLayouts/slideLayout170.xml"/><Relationship Id="rId5" Type="http://schemas.openxmlformats.org/officeDocument/2006/relationships/slideLayout" Target="../slideLayouts/slideLayout164.xml"/><Relationship Id="rId10" Type="http://schemas.openxmlformats.org/officeDocument/2006/relationships/slideLayout" Target="../slideLayouts/slideLayout169.xml"/><Relationship Id="rId4" Type="http://schemas.openxmlformats.org/officeDocument/2006/relationships/slideLayout" Target="../slideLayouts/slideLayout163.xml"/><Relationship Id="rId9" Type="http://schemas.openxmlformats.org/officeDocument/2006/relationships/slideLayout" Target="../slideLayouts/slideLayout16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slideLayout" Target="../slideLayouts/slideLayout79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slideLayout" Target="../slideLayouts/slideLayout78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theme" Target="../theme/theme7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slideLayout" Target="../slideLayouts/slideLayout80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82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0.xml"/><Relationship Id="rId13" Type="http://schemas.openxmlformats.org/officeDocument/2006/relationships/slideLayout" Target="../slideLayouts/slideLayout105.xml"/><Relationship Id="rId3" Type="http://schemas.openxmlformats.org/officeDocument/2006/relationships/slideLayout" Target="../slideLayouts/slideLayout95.xml"/><Relationship Id="rId7" Type="http://schemas.openxmlformats.org/officeDocument/2006/relationships/slideLayout" Target="../slideLayouts/slideLayout99.xml"/><Relationship Id="rId12" Type="http://schemas.openxmlformats.org/officeDocument/2006/relationships/slideLayout" Target="../slideLayouts/slideLayout104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94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93.xml"/><Relationship Id="rId6" Type="http://schemas.openxmlformats.org/officeDocument/2006/relationships/slideLayout" Target="../slideLayouts/slideLayout98.xml"/><Relationship Id="rId11" Type="http://schemas.openxmlformats.org/officeDocument/2006/relationships/slideLayout" Target="../slideLayouts/slideLayout103.xml"/><Relationship Id="rId5" Type="http://schemas.openxmlformats.org/officeDocument/2006/relationships/slideLayout" Target="../slideLayouts/slideLayout9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2.xml"/><Relationship Id="rId4" Type="http://schemas.openxmlformats.org/officeDocument/2006/relationships/slideLayout" Target="../slideLayouts/slideLayout96.xml"/><Relationship Id="rId9" Type="http://schemas.openxmlformats.org/officeDocument/2006/relationships/slideLayout" Target="../slideLayouts/slideLayout101.xml"/><Relationship Id="rId1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933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4211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42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942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7C414245-432E-47B0-B3E2-38B880C0D3DA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</p:sldLayoutIdLst>
  <p:transition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8A57602E-C9A5-4A44-9839-A879E37C2172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  <p:sldLayoutId id="2147483824" r:id="rId1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0355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0356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0358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359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360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361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362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36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364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365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36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0036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036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036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0037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0037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5429158-45DF-4390-BEDE-40D0B5C38E0B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  <p:sldLayoutId id="2147483837" r:id="rId12"/>
    <p:sldLayoutId id="2147483838" r:id="rId13"/>
    <p:sldLayoutId id="2147483839" r:id="rId14"/>
    <p:sldLayoutId id="2147483840" r:id="rId1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964DDAA4-1844-4A79-8E3C-D9624EC4D87E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65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65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5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65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65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5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  <p:sldLayoutId id="2147483853" r:id="rId12"/>
    <p:sldLayoutId id="2147483854" r:id="rId13"/>
    <p:sldLayoutId id="2147483855" r:id="rId14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1673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1674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1674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1674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1674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1674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1674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674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674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1674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167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379E52A-CEDE-4FAF-983E-FA44699932F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240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240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240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0240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40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40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9F913E54-2FB8-47EA-B49B-EBAEC17F4857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10241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ru-RU"/>
          </a:p>
        </p:txBody>
      </p:sp>
      <p:sp>
        <p:nvSpPr>
          <p:cNvPr id="10241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DBCDD1FB-9722-4324-A0C4-32653FA520E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0241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8547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8548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8549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85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fld id="{4393A564-B1B3-47B3-8993-ABF1C5E8C2FF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ru-RU"/>
          </a:p>
        </p:txBody>
      </p:sp>
      <p:sp>
        <p:nvSpPr>
          <p:cNvPr id="10855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DB07292C-89AD-4B3B-B118-0EB092FA6F0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933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240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240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240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0240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40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40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4E2154BC-5BB5-4B0C-B3C4-95A883540536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10241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ru-RU"/>
          </a:p>
        </p:txBody>
      </p:sp>
      <p:sp>
        <p:nvSpPr>
          <p:cNvPr id="10241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41E079E8-2CE1-4F8A-B2A8-0FB255F0615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0241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8547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8548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8549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85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fld id="{EB448DE4-9C3B-44A9-A5ED-481C0373AAB9}" type="datetimeFigureOut">
              <a:rPr lang="ru-RU"/>
              <a:pPr/>
              <a:t>12.05.2012</a:t>
            </a:fld>
            <a:endParaRPr lang="ru-RU"/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ru-RU"/>
          </a:p>
        </p:txBody>
      </p:sp>
      <p:sp>
        <p:nvSpPr>
          <p:cNvPr id="10855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71AB055A-D754-4332-9A09-BCFEA9AF728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34819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20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21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22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23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24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25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26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27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28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29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30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31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32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33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34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35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36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37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38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39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4840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4841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4842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34843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4844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B106E36-FD25-4E2D-B0AA-010F637433A0}" type="datetimeFigureOut">
              <a:rPr lang="ru-RU" smtClean="0"/>
              <a:pPr/>
              <a:t>12.05.2012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</p:sldLayoutIdLst>
  <p:transition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59EA5553-6496-4E77-83C3-8E0BC74AD44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88070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8071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88073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8074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8075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8076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8077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8078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8079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8080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8081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8082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8083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8084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8085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8086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91139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40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41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42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43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1144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45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46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47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48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49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50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51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52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53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54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55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56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57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58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59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1160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61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62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63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64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65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66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67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68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69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70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71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72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73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74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91176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1177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91178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117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1180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91181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91182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467C677E-3C06-4ADE-B020-C19A834E3E6A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</p:sldLayoutIdLst>
  <p:transition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muzei.uni-dubna.ru/eksponati/portfel_vratar.jpg" TargetMode="External"/><Relationship Id="rId1" Type="http://schemas.openxmlformats.org/officeDocument/2006/relationships/slideLayout" Target="../slideLayouts/slideLayout14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muzei.uni-dubna.ru/eksponati/portfel_vratar.jpg" TargetMode="External"/><Relationship Id="rId1" Type="http://schemas.openxmlformats.org/officeDocument/2006/relationships/slideLayout" Target="../slideLayouts/slideLayout14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4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4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4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4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4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4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4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4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4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685800" y="1071547"/>
            <a:ext cx="7772400" cy="228601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300" dirty="0" smtClean="0"/>
              <a:t>Исследовательская работа «Моё здоровье»</a:t>
            </a:r>
            <a:br>
              <a:rPr lang="ru-RU" sz="5300" dirty="0" smtClean="0"/>
            </a:br>
            <a:r>
              <a:rPr lang="ru-RU" sz="5300" dirty="0" smtClean="0"/>
              <a:t>ТЕМА: «Сколько весит здоровье ученика </a:t>
            </a:r>
            <a:r>
              <a:rPr lang="ru-RU" dirty="0" smtClean="0"/>
              <a:t>начальной школы»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1432560" y="4143380"/>
            <a:ext cx="7406640" cy="2071702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3200" dirty="0" smtClean="0"/>
              <a:t>ПОДГОТОВИЛИ:</a:t>
            </a:r>
          </a:p>
          <a:p>
            <a:pPr algn="ctr"/>
            <a:r>
              <a:rPr lang="ru-RU" sz="3200" dirty="0" smtClean="0"/>
              <a:t> учащиеся 2-А класса</a:t>
            </a:r>
          </a:p>
          <a:p>
            <a:pPr algn="ctr"/>
            <a:r>
              <a:rPr lang="ru-RU" sz="3200" dirty="0" smtClean="0"/>
              <a:t> МОУ «Ново-Ямская СОШ»</a:t>
            </a:r>
          </a:p>
          <a:p>
            <a:pPr algn="ctr"/>
            <a:r>
              <a:rPr lang="ru-RU" sz="3200" dirty="0" smtClean="0"/>
              <a:t>РУКОВОДИТЕЛЬ: </a:t>
            </a:r>
          </a:p>
          <a:p>
            <a:pPr algn="ctr"/>
            <a:r>
              <a:rPr lang="ru-RU" sz="3200" dirty="0" smtClean="0"/>
              <a:t>Стогова Марина Викторовна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Многие первоклассники с нетерпением ожидали дня, когда родители принесут из магазина новенький портфель, и спешили поскорее заполнить его чистыми тетрадками, ручками и карандашами. Первое время ученик относился к портфелю бережно, с гордостью пронося его мимо малышей, но вскоре предмет зависти превращался в обычную сумку для переноски тяжестей. </a:t>
            </a:r>
          </a:p>
          <a:p>
            <a:endParaRPr lang="ru-RU" dirty="0"/>
          </a:p>
        </p:txBody>
      </p:sp>
      <p:pic>
        <p:nvPicPr>
          <p:cNvPr id="2050" name="Picture 2" descr="F:\школьные картинки\школьн к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 bwMode="auto">
          <a:xfrm>
            <a:off x="4953785" y="1600200"/>
            <a:ext cx="3427429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Содержимое 1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Так, на картине Ф.П. Решетникова «Опять двойка» нетрудно разглядеть, что содержимое портфеля составляют не только учебники и тетради, но и коньки.</a:t>
            </a:r>
            <a:endParaRPr lang="ru-RU" dirty="0"/>
          </a:p>
        </p:txBody>
      </p:sp>
      <p:pic>
        <p:nvPicPr>
          <p:cNvPr id="15" name="Содержимое 14" descr="http://muzei.uni-dubna.ru/eksponati/portfel_opytdvoika.jpg">
            <a:hlinkClick r:id="rId2"/>
          </p:cNvPr>
          <p:cNvPicPr>
            <a:picLocks noGrp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 bwMode="auto">
          <a:xfrm>
            <a:off x="5313426" y="1695005"/>
            <a:ext cx="3584448" cy="4322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http://muzei.uni-dubna.ru/eksponati/portfel_vratar.jpg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 cstate="email"/>
          <a:stretch>
            <a:fillRect/>
          </a:stretch>
        </p:blipFill>
        <p:spPr bwMode="auto">
          <a:xfrm>
            <a:off x="457200" y="2357430"/>
            <a:ext cx="4043362" cy="265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 на картине С.А. Григорьева «Вратарь» мы видим типичную ситуацию: школьники используют портфели как штанги футбольных воро</a:t>
            </a:r>
            <a:r>
              <a:rPr lang="ru-RU" b="1" dirty="0" smtClean="0"/>
              <a:t>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Параллельно с портфелем школьной сумкой был ранец. </a:t>
            </a:r>
          </a:p>
          <a:p>
            <a:r>
              <a:rPr lang="ru-RU" i="1" dirty="0" smtClean="0"/>
              <a:t>Ранец  - [нем. </a:t>
            </a:r>
            <a:r>
              <a:rPr lang="ru-RU" i="1" dirty="0" err="1" smtClean="0"/>
              <a:t>Ranzen</a:t>
            </a:r>
            <a:r>
              <a:rPr lang="ru-RU" i="1" dirty="0" smtClean="0"/>
              <a:t>].Сумка для ношения при себе вещей, надеваемая посредством помочей на спину (у школьников — для книг и учебных принадлежностей, в армии — как часть походного снаряжения).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3074" name="Picture 2" descr="F:\школьные картинки\портфель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 bwMode="auto">
          <a:xfrm>
            <a:off x="4762500" y="1986756"/>
            <a:ext cx="3810000" cy="3752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Старшеклассники (с 7 по 11 класс) во второй половине 80–</a:t>
            </a:r>
            <a:r>
              <a:rPr lang="ru-RU" dirty="0" err="1" smtClean="0"/>
              <a:t>х</a:t>
            </a:r>
            <a:r>
              <a:rPr lang="ru-RU" dirty="0" smtClean="0"/>
              <a:t>  обзавелись «дипломатами» - жесткими  узкими чемоданчиками черного или коричневого цвета.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098" name="Picture 2" descr="F:\школьные картинки\д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 bwMode="auto">
          <a:xfrm>
            <a:off x="4762500" y="1834356"/>
            <a:ext cx="3810000" cy="4057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Дипломат (Кейс) </a:t>
            </a:r>
            <a:r>
              <a:rPr lang="ru-RU" i="1" dirty="0" smtClean="0"/>
              <a:t>— это узкая, </a:t>
            </a:r>
            <a:r>
              <a:rPr lang="ru-RU" i="1" dirty="0" err="1" smtClean="0"/>
              <a:t>коробкообразная</a:t>
            </a:r>
            <a:r>
              <a:rPr lang="ru-RU" i="1" dirty="0" smtClean="0"/>
              <a:t> сумка с ручкой на конце. Используется в основном для переноски бумаг и других документов. </a:t>
            </a:r>
            <a:r>
              <a:rPr lang="ru-RU" i="1" baseline="30000" dirty="0" smtClean="0"/>
              <a:t>5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122" name="Picture 2" descr="F:\школьные картинки\д2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4648200" y="1771186"/>
            <a:ext cx="4038600" cy="41839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На смену дипломатам в конце 80–</a:t>
            </a:r>
            <a:r>
              <a:rPr lang="ru-RU" dirty="0" err="1" smtClean="0"/>
              <a:t>х</a:t>
            </a:r>
            <a:r>
              <a:rPr lang="ru-RU" dirty="0" smtClean="0"/>
              <a:t> – в 90–</a:t>
            </a:r>
            <a:r>
              <a:rPr lang="ru-RU" dirty="0" err="1" smtClean="0"/>
              <a:t>х</a:t>
            </a:r>
            <a:r>
              <a:rPr lang="ru-RU" dirty="0" smtClean="0"/>
              <a:t> годах в моду вошли сумки, дамские или спортивные (у юношей). Младшие школьники по-прежнему носили ранцы и портфели.</a:t>
            </a:r>
          </a:p>
          <a:p>
            <a:endParaRPr lang="ru-RU" dirty="0"/>
          </a:p>
        </p:txBody>
      </p:sp>
      <p:pic>
        <p:nvPicPr>
          <p:cNvPr id="6146" name="Picture 2" descr="F:\школьные картинки\шс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 bwMode="auto">
          <a:xfrm>
            <a:off x="4648200" y="1843881"/>
            <a:ext cx="4038600" cy="4038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Советы врача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Специалисты в один голос утверждают: носить школьные принадлежности лучше в рюкзаке или ранце. Сумка и портфель  формируют у ребенка неправильную осанку.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Выбираем ранец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Но как правильно его выбрать? Ведь магазины и рынки предлагают так много разных вариантов! </a:t>
            </a:r>
          </a:p>
          <a:p>
            <a:pPr>
              <a:buNone/>
            </a:pPr>
            <a:r>
              <a:rPr lang="ru-RU" dirty="0" smtClean="0"/>
              <a:t> При покупке следует обращать внимание не на красоту и яркость, а, прежде всего на  качества. </a:t>
            </a:r>
          </a:p>
          <a:p>
            <a:pPr>
              <a:buNone/>
            </a:pPr>
            <a:r>
              <a:rPr lang="ru-RU" dirty="0" smtClean="0"/>
              <a:t>Ранец должен быть из прочного, лёгкого, удобного для очистки материала.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7170" name="Picture 2" descr="F:\школьные картинки\порт8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 bwMode="auto">
          <a:xfrm>
            <a:off x="4648200" y="2346463"/>
            <a:ext cx="4038600" cy="3033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НАШ ЭКСПЕРИМЕНТ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Работа с анкетой</a:t>
            </a:r>
            <a:endParaRPr lang="ru-RU" sz="3600" b="1" dirty="0" smtClean="0"/>
          </a:p>
          <a:p>
            <a:r>
              <a:rPr lang="ru-RU" dirty="0" smtClean="0"/>
              <a:t>Мы провели анкетирование учеников 2-А класса. В анкетировании приняли участие 21 человек . </a:t>
            </a:r>
            <a:endParaRPr lang="ru-RU" sz="4000" dirty="0" smtClean="0"/>
          </a:p>
          <a:p>
            <a:endParaRPr lang="ru-RU" dirty="0"/>
          </a:p>
        </p:txBody>
      </p:sp>
      <p:pic>
        <p:nvPicPr>
          <p:cNvPr id="1026" name="Picture 2" descr="F:\DCIM\103PHOTO\SAM_067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29173" y="1857365"/>
            <a:ext cx="3905277" cy="29289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ВЫБОР 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sz="2400" dirty="0" smtClean="0"/>
              <a:t>Общаясь с ребятами в классе и школе, мы заметили, что портфели у нас самые разные: рюкзаки, ранцы, сумки. Некоторые ребята не знают, как называется их портфель. Мы решили провести своё исследование и узнать, какие портфели приобрели ученики нашей школы в этом учебном году и правильный  ли выбор они сделали.</a:t>
            </a:r>
          </a:p>
          <a:p>
            <a:pPr>
              <a:buNone/>
            </a:pPr>
            <a:r>
              <a:rPr lang="ru-RU" sz="2400" dirty="0" smtClean="0"/>
              <a:t>В данном исследовании мы рассмотрим такие вопросы: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Как тяжёлый ранец влияет на осанку ребёнка?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Сколько должен весить ранец?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Как правильно выбрать ранец?</a:t>
            </a:r>
          </a:p>
          <a:p>
            <a:pPr>
              <a:buNone/>
            </a:pPr>
            <a:r>
              <a:rPr lang="ru-RU" sz="2400" dirty="0" smtClean="0"/>
              <a:t> 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анкетирования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Практически все ребята участвуют в выборе ранца </a:t>
            </a:r>
            <a:r>
              <a:rPr lang="ru-RU" smtClean="0"/>
              <a:t>при покупке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Покупают его в магазине</a:t>
            </a:r>
          </a:p>
          <a:p>
            <a:pPr>
              <a:buNone/>
            </a:pPr>
            <a:r>
              <a:rPr lang="ru-RU" dirty="0" smtClean="0"/>
              <a:t>Страна изготовитель – Россия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Изучение веса портфеля учащихся </a:t>
            </a:r>
            <a:br>
              <a:rPr lang="ru-RU" sz="3600" b="1" dirty="0" smtClean="0"/>
            </a:br>
            <a:r>
              <a:rPr lang="ru-RU" sz="3600" b="1" dirty="0" smtClean="0"/>
              <a:t>2 класса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2050" name="Picture 2" descr="F:\DCIM\103PHOTO\SAM_066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58" y="2000240"/>
            <a:ext cx="4112695" cy="3084521"/>
          </a:xfrm>
          <a:prstGeom prst="rect">
            <a:avLst/>
          </a:prstGeom>
          <a:noFill/>
        </p:spPr>
      </p:pic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Мы произвели взвешивание школьных ранцев для установления реального веса переносимых нами тяжестей. Полученные данные внесли в таблицу.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веса тела (кг)</a:t>
            </a:r>
            <a:endParaRPr lang="ru-RU" dirty="0"/>
          </a:p>
        </p:txBody>
      </p:sp>
      <p:pic>
        <p:nvPicPr>
          <p:cNvPr id="2050" name="Picture 2" descr="F:\DCIM\103PHOTO\SAM_0677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 rot="5400000">
            <a:off x="-44681" y="2044889"/>
            <a:ext cx="4357718" cy="3268289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Для определения правильного веса ранца необходимо произвести взвешивание и узнать свой вес.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Формула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Для определения правильного веса ранца мы воспользовались следующей формулой: вес ученика в кг умножаем на 10 и делим на 100, получаем вес, который может переносить школьник.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Вес пустого ранца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Поскольку вес «правильного» ранца далеко не соответствует его реальному весу, мы решили проверить, может быть, причина излишней нагрузки в том, что сам ранец слишком тяжёл и взвесили все ранцы без школьных</a:t>
            </a:r>
          </a:p>
          <a:p>
            <a:pPr>
              <a:buNone/>
            </a:pPr>
            <a:r>
              <a:rPr lang="ru-RU" dirty="0" smtClean="0"/>
              <a:t>принадлежностей. Результаты приводим в таблице 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Мы увидели, что у 13 учеников вес ранца не соответствует норме, т.е. превышает условный вес 0,5 кг. Только у 8 учеников вес ранца соответствует гигиеническим нормам. </a:t>
            </a:r>
          </a:p>
          <a:p>
            <a:pPr>
              <a:buNone/>
            </a:pPr>
            <a:r>
              <a:rPr lang="ru-RU" dirty="0" smtClean="0"/>
              <a:t>Следовательно, ранцы учеников имея превышающий вес, влияют на конечный вес ранца с учебными принадлежностями.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Вес учебных пособий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Возможно причина тяжёлого веса не только в ранца, но и в учебных пособиях? Для этого мы записали все учебные пособия и взвесили их. Результаты даны в таблице 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Все книги соответствуют гигиеническим нормам – 300г. </a:t>
            </a:r>
          </a:p>
          <a:p>
            <a:r>
              <a:rPr lang="ru-RU" dirty="0" smtClean="0"/>
              <a:t>Понаблюдав за весом  ранца в течение недели, мы выяснили, что самым тяжёлым он бывает в среду и четверг: 4 и 4,5 кг. Это зависит от количества учебных дисциплин в данные дни.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Рекомендации ученикам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 носите лишнего в ранцах. </a:t>
            </a:r>
          </a:p>
          <a:p>
            <a:r>
              <a:rPr lang="ru-RU" dirty="0" smtClean="0"/>
              <a:t> Проверяйте ранец ежедневно и не забывайте вытащить из него ненужные учебники.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Рекомендации родителям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Просим вас: не покупайте тяжелые ранцы! Врачи рекомендуют средний вес пустого ранца для ученика начальной школы – 300 г. </a:t>
            </a:r>
          </a:p>
          <a:p>
            <a:r>
              <a:rPr lang="ru-RU" dirty="0" smtClean="0"/>
              <a:t> У ваших детей от тяжелых нагрузок портится осанка. </a:t>
            </a:r>
            <a:br>
              <a:rPr lang="ru-RU" dirty="0" smtClean="0"/>
            </a:br>
            <a:r>
              <a:rPr lang="ru-RU" dirty="0" smtClean="0"/>
              <a:t>Ваши дети быстрее устают, таская за своей спиной тяжеловесы. </a:t>
            </a:r>
            <a:br>
              <a:rPr lang="ru-RU" dirty="0" smtClean="0"/>
            </a:br>
            <a:r>
              <a:rPr lang="ru-RU" dirty="0" smtClean="0"/>
              <a:t>Пожалуйста, позаботьтесь о ваших детях и об их здоровье!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ИССЛЕДОВАНИЯ: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Выяснить, соответствует ли выбор портфеля и его вес возрасту учащихся и дать рекомендации по приобретению портфелей на следующий учебный год.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Правила для поддержания правильной осанки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Для укрепления осанки мы используем на уроках различные </a:t>
            </a:r>
            <a:r>
              <a:rPr lang="ru-RU" dirty="0" err="1" smtClean="0"/>
              <a:t>физминутки</a:t>
            </a:r>
            <a:r>
              <a:rPr lang="ru-RU" dirty="0" smtClean="0"/>
              <a:t> и специальные упражнения на уроках физкультуры и внеурочных занятиях.</a:t>
            </a:r>
            <a:endParaRPr lang="ru-RU" dirty="0"/>
          </a:p>
        </p:txBody>
      </p:sp>
      <p:pic>
        <p:nvPicPr>
          <p:cNvPr id="1026" name="Picture 2" descr="C:\Мои документы\фотоархив\фото в школу\внеклассная спортивная деятельность\физминутки на уроках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26505" y="2071678"/>
            <a:ext cx="4207945" cy="31559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Упражнения для формирования правильной осанки.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1. «Великан». Встать на цыпочки, поднять руки вверх и вытянуть туловище вверх. Вытягиваться все выше и выше, не сводя глаз с кончиков пальцев. Идти вперед. </a:t>
            </a:r>
          </a:p>
          <a:p>
            <a:r>
              <a:rPr lang="ru-RU" dirty="0" smtClean="0"/>
              <a:t>2. «Военный на параде». Вытянуть руки по швам, прижать их к телу и идти, как военный на параде: вытягивая носок вперед и ставя ногу на всю ступню. </a:t>
            </a:r>
          </a:p>
          <a:p>
            <a:r>
              <a:rPr lang="ru-RU" dirty="0" smtClean="0"/>
              <a:t>3. «Ворота». Стать друг к другу, касаясь спинами. Поднять вверх обруч. Маленькими шажками разойтись в противоположные стороны, не отрывая глаз от обруча, и потянуться. Затем такими же маленькими шажками вернуться в и. п. и положить обруч на плечи. Голова при этом оказывается как бы в рамке обруча. </a:t>
            </a:r>
            <a:br>
              <a:rPr lang="ru-RU" dirty="0" smtClean="0"/>
            </a:br>
            <a:r>
              <a:rPr lang="ru-RU" dirty="0" smtClean="0"/>
              <a:t>4. «Любопытный». Лечь на пол, живот и ноги плотно прижать к полу, руки соединить за спиной в замок. Выгнув грудь, посмотреть вперед, по сторонам, назад. Следить, чтобы двигалась только голова, руки при этом прижимать к телу. </a:t>
            </a:r>
            <a:br>
              <a:rPr lang="ru-RU" dirty="0" smtClean="0"/>
            </a:br>
            <a:r>
              <a:rPr lang="ru-RU" dirty="0" smtClean="0"/>
              <a:t>5. «Сядьте по-турецки». Сесть на пол, скрестив ноги. Положить обе руки на колени и выпрямить спину.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Наша гипотеза, относительно влияния веса ранца на здоровье ученика, полностью подтвердилась. Вес ранца действительно влияет на осанку школьника, а соответственно и на здоровье всего организма в целом. </a:t>
            </a:r>
          </a:p>
          <a:p>
            <a:r>
              <a:rPr lang="ru-RU" sz="2400" dirty="0" smtClean="0"/>
              <a:t>Мы будем продолжать отслеживать вес ранца в течении года и принимать меры для снижения веса наших портфелей. </a:t>
            </a:r>
          </a:p>
          <a:p>
            <a:r>
              <a:rPr lang="ru-RU" sz="2400" dirty="0" smtClean="0"/>
              <a:t>Будем активно применять упражнения, способствующие укреплению осанки.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Описать, как влияют тяжелые ранцы на растущий организм ребёнка, к каким последствиям это приводит. </a:t>
            </a:r>
          </a:p>
          <a:p>
            <a:r>
              <a:rPr lang="ru-RU" dirty="0" smtClean="0"/>
              <a:t>Доказать, что тяжёлый портфель вредит здоровью. </a:t>
            </a:r>
          </a:p>
          <a:p>
            <a:r>
              <a:rPr lang="ru-RU" dirty="0" smtClean="0"/>
              <a:t> Предложить свои способы решения проблемы.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ОБЪЕКТ,ПРЕДМЕТ И БАЗА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/>
          </a:p>
          <a:p>
            <a:endParaRPr lang="ru-RU" b="1" dirty="0" smtClean="0"/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  Объект исследования: </a:t>
            </a:r>
            <a:r>
              <a:rPr lang="ru-RU" dirty="0" smtClean="0"/>
              <a:t>человек.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b="1" dirty="0" smtClean="0"/>
              <a:t>Предмет исследования:</a:t>
            </a:r>
            <a:r>
              <a:rPr lang="ru-RU" dirty="0" smtClean="0"/>
              <a:t> осанка школьника – основа здоровья.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b="1" dirty="0" smtClean="0"/>
              <a:t>Участники исследования: </a:t>
            </a:r>
            <a:r>
              <a:rPr lang="ru-RU" dirty="0" smtClean="0"/>
              <a:t>ученики 2-А класса МОУ «Ново-Ямская СОШ»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ГИПОТЕЗА ИССЛЕДОВАНИЯ: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dirty="0" smtClean="0"/>
              <a:t>Мы предполагаем, что тяжелый ранец вредит здоровью.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Сбор информации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Работая по данной теме мы использовали различные источники информации, такие как, интернет, материалы, собранные в кабинете здоровья нашей школы.</a:t>
            </a:r>
            <a:endParaRPr lang="ru-RU" dirty="0"/>
          </a:p>
        </p:txBody>
      </p:sp>
      <p:pic>
        <p:nvPicPr>
          <p:cNvPr id="7" name="Picture 5" descr="F:\DCIM\103PHOTO\SAM_067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 bwMode="auto">
          <a:xfrm>
            <a:off x="4655820" y="2354421"/>
            <a:ext cx="4023360" cy="301752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714876" y="1214423"/>
            <a:ext cx="40719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Заведующая кабинетом здоровья В.В.Чуркина проводит беседу по теме: «Школьный портфель»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РЕЗУЛЬТАТЫ ИССЛЕДОВАНИЯ: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b="1" dirty="0" smtClean="0"/>
          </a:p>
          <a:p>
            <a:r>
              <a:rPr lang="ru-RU" b="1" dirty="0" smtClean="0"/>
              <a:t>История школьного портфеля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Зимой по улице бежит, 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А летом в комнате лежит,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Но только осень настает, 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Меня он за руку берет.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И снова в дождик и в метель 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Со мной шагает мой портфель.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                           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                                          В. Берестов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портфеля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Слово </a:t>
            </a:r>
            <a:r>
              <a:rPr lang="ru-RU" i="1" dirty="0" smtClean="0"/>
              <a:t>« портфель»</a:t>
            </a:r>
            <a:r>
              <a:rPr lang="ru-RU" dirty="0" smtClean="0"/>
              <a:t> пришло к нам из французского языка. </a:t>
            </a:r>
            <a:r>
              <a:rPr lang="en-US" i="1" dirty="0" smtClean="0"/>
              <a:t>Porter </a:t>
            </a:r>
            <a:r>
              <a:rPr lang="ru-RU" dirty="0" smtClean="0"/>
              <a:t>означает «носить», </a:t>
            </a:r>
            <a:r>
              <a:rPr lang="en-US" i="1" dirty="0" err="1" smtClean="0"/>
              <a:t>feuille</a:t>
            </a:r>
            <a:r>
              <a:rPr lang="ru-RU" dirty="0" smtClean="0"/>
              <a:t> – «лист». Это слово многозначное. Основное его значение – четырехугольная сумка с застежкой, обычно кожаная, для ношения деловых бумаг. </a:t>
            </a:r>
          </a:p>
          <a:p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Первый школьный портфель</a:t>
            </a:r>
          </a:p>
          <a:p>
            <a:endParaRPr lang="ru-RU" dirty="0"/>
          </a:p>
        </p:txBody>
      </p:sp>
      <p:pic>
        <p:nvPicPr>
          <p:cNvPr id="1027" name="Picture 3" descr="F:\школьные картинки\первый ш п.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email"/>
          <a:stretch>
            <a:fillRect/>
          </a:stretch>
        </p:blipFill>
        <p:spPr bwMode="auto">
          <a:xfrm>
            <a:off x="4645025" y="2622728"/>
            <a:ext cx="4041775" cy="30555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Урок Русского языка Тихонова">
  <a:themeElements>
    <a:clrScheme name="Урок Русского языка Тихонова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Урок Русского языка Тихонова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Урок Русского языка Тихонова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Облака">
  <a:themeElements>
    <a:clrScheme name="Облака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Обла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блака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лака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Сумерки">
  <a:themeElements>
    <a:clrScheme name="Сумерки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Сумерки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Скругленный">
  <a:themeElements>
    <a:clrScheme name="Скругленный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Скругленный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Скругленный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Урок Русского языка Тихонова">
  <a:themeElements>
    <a:clrScheme name="Урок Русского языка Тихонова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Урок Русского языка Тихонова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Урок Русского языка Тихонова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Скругленный">
  <a:themeElements>
    <a:clrScheme name="Скругленный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Скругленный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Скругленный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Занавес">
  <a:themeElements>
    <a:clrScheme name="Занавес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Занавес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навес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навес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Каскад">
  <a:themeElements>
    <a:clrScheme name="Каскад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Каскад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скад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скад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Лучи">
  <a:themeElements>
    <a:clrScheme name="Лучи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Луч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Лучи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pril</Template>
  <TotalTime>52</TotalTime>
  <Words>1157</Words>
  <PresentationFormat>Экран (4:3)</PresentationFormat>
  <Paragraphs>102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14</vt:i4>
      </vt:variant>
      <vt:variant>
        <vt:lpstr>Заголовки слайдов</vt:lpstr>
      </vt:variant>
      <vt:variant>
        <vt:i4>32</vt:i4>
      </vt:variant>
    </vt:vector>
  </HeadingPairs>
  <TitlesOfParts>
    <vt:vector size="46" baseType="lpstr">
      <vt:lpstr>Урок Русского языка Тихонова</vt:lpstr>
      <vt:lpstr>Слои</vt:lpstr>
      <vt:lpstr>Скругленный</vt:lpstr>
      <vt:lpstr>1_Урок Русского языка Тихонова</vt:lpstr>
      <vt:lpstr>1_Слои</vt:lpstr>
      <vt:lpstr>1_Скругленный</vt:lpstr>
      <vt:lpstr>Занавес</vt:lpstr>
      <vt:lpstr>Каскад</vt:lpstr>
      <vt:lpstr>Лучи</vt:lpstr>
      <vt:lpstr>Облака</vt:lpstr>
      <vt:lpstr>Океан</vt:lpstr>
      <vt:lpstr>Сумерки</vt:lpstr>
      <vt:lpstr>Течение</vt:lpstr>
      <vt:lpstr>Палитра</vt:lpstr>
      <vt:lpstr>Исследовательская работа «Моё здоровье» ТЕМА: «Сколько весит здоровье ученика начальной школы»</vt:lpstr>
      <vt:lpstr>ВЫБОР ТЕМЫ</vt:lpstr>
      <vt:lpstr>ЦЕЛЬ ИССЛЕДОВАНИЯ:</vt:lpstr>
      <vt:lpstr>ЗАДАЧИ:</vt:lpstr>
      <vt:lpstr>ОБЪЕКТ,ПРЕДМЕТ И БАЗА ИССЛЕДОВАНИЯ</vt:lpstr>
      <vt:lpstr>ГИПОТЕЗА ИССЛЕДОВАНИЯ:</vt:lpstr>
      <vt:lpstr>Сбор информации</vt:lpstr>
      <vt:lpstr>РЕЗУЛЬТАТЫ ИССЛЕДОВАНИЯ:</vt:lpstr>
      <vt:lpstr>История портфеля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Советы врача</vt:lpstr>
      <vt:lpstr>Выбираем ранец  </vt:lpstr>
      <vt:lpstr>НАШ ЭКСПЕРИМЕНТ</vt:lpstr>
      <vt:lpstr>Результаты анкетирования</vt:lpstr>
      <vt:lpstr> Изучение веса портфеля учащихся  2 класса </vt:lpstr>
      <vt:lpstr>Определение веса тела (кг)</vt:lpstr>
      <vt:lpstr>Формула </vt:lpstr>
      <vt:lpstr>Вес пустого ранца </vt:lpstr>
      <vt:lpstr>Выводы</vt:lpstr>
      <vt:lpstr>Вес учебных пособий</vt:lpstr>
      <vt:lpstr>Выводы </vt:lpstr>
      <vt:lpstr>Рекомендации ученикам</vt:lpstr>
      <vt:lpstr>Рекомендации родителям</vt:lpstr>
      <vt:lpstr>Правила для поддержания правильной осанки</vt:lpstr>
      <vt:lpstr>Упражнения для формирования правильной осанки. </vt:lpstr>
      <vt:lpstr>Общие выводы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леонид</cp:lastModifiedBy>
  <cp:revision>9</cp:revision>
  <dcterms:modified xsi:type="dcterms:W3CDTF">2012-05-12T08:04:23Z</dcterms:modified>
</cp:coreProperties>
</file>