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2" r:id="rId4"/>
    <p:sldId id="257" r:id="rId5"/>
    <p:sldId id="258" r:id="rId6"/>
    <p:sldId id="259" r:id="rId7"/>
    <p:sldId id="262" r:id="rId8"/>
    <p:sldId id="273" r:id="rId9"/>
    <p:sldId id="274" r:id="rId10"/>
    <p:sldId id="260" r:id="rId11"/>
    <p:sldId id="275" r:id="rId12"/>
    <p:sldId id="280" r:id="rId13"/>
    <p:sldId id="264" r:id="rId14"/>
    <p:sldId id="270" r:id="rId15"/>
    <p:sldId id="265" r:id="rId16"/>
    <p:sldId id="276" r:id="rId17"/>
    <p:sldId id="277" r:id="rId18"/>
    <p:sldId id="266" r:id="rId19"/>
    <p:sldId id="267" r:id="rId20"/>
    <p:sldId id="268" r:id="rId21"/>
    <p:sldId id="269" r:id="rId22"/>
    <p:sldId id="281" r:id="rId23"/>
    <p:sldId id="279" r:id="rId24"/>
    <p:sldId id="271" r:id="rId25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102" d="100"/>
          <a:sy n="102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E3E3BA-2328-4645-B3E3-1FF39A6E367B}" type="datetimeFigureOut">
              <a:rPr lang="ru-RU" smtClean="0"/>
              <a:pPr/>
              <a:t>03.05.2012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B97017-6854-45C0-A600-3728ADE520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&#1069;&#1053;&#1062;&#1048;&#1050;&#1051;&#1054;&#1055;&#1045;&#1044;&#1048;&#1071;%20&#1057;&#1051;&#1054;&#1042;&#1040;\&#1043;&#1072;&#1083;&#1080;&#1083;&#1077;&#1086;-cut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58246" cy="135732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1400" i="1" dirty="0" smtClean="0"/>
              <a:t>  Муниципальное общеобразовательное учреждение</a:t>
            </a:r>
            <a:br>
              <a:rPr lang="ru-RU" sz="1400" i="1" dirty="0" smtClean="0"/>
            </a:br>
            <a:r>
              <a:rPr lang="ru-RU" sz="1400" i="1" dirty="0" smtClean="0"/>
              <a:t>« Ново-Ямская средняя общеобразовательная школа»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РАЙОННЫЕ КРАЕВЕДЧЕСКИЕ ЧТЕНИЯ.</a:t>
            </a:r>
            <a:br>
              <a:rPr lang="ru-RU" sz="1600" i="1" dirty="0" smtClean="0"/>
            </a:br>
            <a:r>
              <a:rPr lang="ru-RU" sz="1600" i="1" dirty="0" smtClean="0"/>
              <a:t>Исследовательская работа на тему:</a:t>
            </a:r>
            <a:br>
              <a:rPr lang="ru-RU" sz="16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3200" i="1" dirty="0" smtClean="0"/>
              <a:t>«Энциклопедия слова .</a:t>
            </a:r>
            <a:br>
              <a:rPr lang="ru-RU" sz="3200" i="1" dirty="0" smtClean="0"/>
            </a:br>
            <a:r>
              <a:rPr lang="ru-RU" sz="3200" i="1" dirty="0" smtClean="0"/>
              <a:t>тянуть канитель:</a:t>
            </a:r>
            <a:br>
              <a:rPr lang="ru-RU" sz="3200" i="1" dirty="0" smtClean="0"/>
            </a:br>
            <a:r>
              <a:rPr lang="ru-RU" sz="3200" i="1" dirty="0" smtClean="0"/>
              <a:t>история фразеологизма » </a:t>
            </a:r>
            <a:br>
              <a:rPr lang="ru-RU" sz="3200" i="1" dirty="0" smtClean="0"/>
            </a:br>
            <a:r>
              <a:rPr lang="ru-RU" sz="3200" i="1" dirty="0" smtClean="0"/>
              <a:t>                                          </a:t>
            </a:r>
            <a:r>
              <a:rPr lang="ru-RU" sz="1400" i="1" dirty="0" smtClean="0"/>
              <a:t>Работу выполнили</a:t>
            </a:r>
            <a:br>
              <a:rPr lang="ru-RU" sz="1400" i="1" dirty="0" smtClean="0"/>
            </a:br>
            <a:r>
              <a:rPr lang="ru-RU" sz="1400" i="1" dirty="0" smtClean="0"/>
              <a:t>                                                                                                Ученицы 9-Б класса</a:t>
            </a:r>
            <a:br>
              <a:rPr lang="ru-RU" sz="1400" i="1" dirty="0" smtClean="0"/>
            </a:br>
            <a:r>
              <a:rPr lang="ru-RU" sz="1400" i="1" dirty="0" smtClean="0"/>
              <a:t>                                                                                                       </a:t>
            </a:r>
            <a:r>
              <a:rPr lang="ru-RU" sz="1400" i="1" dirty="0" err="1" smtClean="0"/>
              <a:t>Калиткина</a:t>
            </a:r>
            <a:r>
              <a:rPr lang="ru-RU" sz="1400" i="1" dirty="0" smtClean="0"/>
              <a:t> Александра, </a:t>
            </a:r>
            <a:br>
              <a:rPr lang="ru-RU" sz="1400" i="1" dirty="0" smtClean="0"/>
            </a:br>
            <a:r>
              <a:rPr lang="ru-RU" sz="1400" i="1" dirty="0" smtClean="0"/>
              <a:t>                                                                                      Громова Ольга.</a:t>
            </a:r>
            <a:br>
              <a:rPr lang="ru-RU" sz="1400" i="1" dirty="0" smtClean="0"/>
            </a:br>
            <a:r>
              <a:rPr lang="ru-RU" sz="1400" i="1" dirty="0" smtClean="0"/>
              <a:t>                                                                                                     Руководитель: учитель </a:t>
            </a:r>
            <a:br>
              <a:rPr lang="ru-RU" sz="1400" i="1" dirty="0" smtClean="0"/>
            </a:br>
            <a:r>
              <a:rPr lang="ru-RU" sz="1400" i="1" dirty="0" smtClean="0"/>
              <a:t>                                                                                                                    русского языка  и литературы</a:t>
            </a:r>
            <a:br>
              <a:rPr lang="ru-RU" sz="1400" i="1" dirty="0" smtClean="0"/>
            </a:br>
            <a:r>
              <a:rPr lang="ru-RU" sz="1400" i="1" dirty="0" smtClean="0"/>
              <a:t>                                                                                               Петухова Екатерина </a:t>
            </a:r>
            <a:br>
              <a:rPr lang="ru-RU" sz="1400" i="1" dirty="0" smtClean="0"/>
            </a:br>
            <a:r>
              <a:rPr lang="ru-RU" sz="1400" i="1" dirty="0" smtClean="0"/>
              <a:t>                                                                              Николаевна</a:t>
            </a:r>
            <a:endParaRPr lang="ru-RU" sz="1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4143380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5429264"/>
            <a:ext cx="114300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4786322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43042" y="6215082"/>
            <a:ext cx="5867400" cy="4111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/>
              <a:t>д. Ново-Ямская</a:t>
            </a:r>
          </a:p>
          <a:p>
            <a:pPr algn="ctr"/>
            <a:r>
              <a:rPr lang="ru-RU" b="1" dirty="0" smtClean="0"/>
              <a:t>2012 год</a:t>
            </a:r>
            <a:endParaRPr lang="ru-RU" b="1" dirty="0"/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5357818" y="2214554"/>
            <a:ext cx="3476620" cy="4229890"/>
          </a:xfrm>
          <a:prstGeom prst="rect">
            <a:avLst/>
          </a:prstGeom>
        </p:spPr>
        <p:txBody>
          <a:bodyPr vert="horz" lIns="109728" t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5214942" y="3929066"/>
            <a:ext cx="3476620" cy="2214578"/>
          </a:xfrm>
          <a:prstGeom prst="rect">
            <a:avLst/>
          </a:prstGeom>
        </p:spPr>
        <p:txBody>
          <a:bodyPr vert="horz" lIns="109728" t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4"/>
          <p:cNvSpPr txBox="1">
            <a:spLocks/>
          </p:cNvSpPr>
          <p:nvPr/>
        </p:nvSpPr>
        <p:spPr>
          <a:xfrm>
            <a:off x="5286380" y="3714752"/>
            <a:ext cx="3214710" cy="2571768"/>
          </a:xfrm>
          <a:prstGeom prst="rect">
            <a:avLst/>
          </a:prstGeom>
        </p:spPr>
        <p:txBody>
          <a:bodyPr vert="horz" lIns="109728" t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4"/>
          <p:cNvSpPr txBox="1">
            <a:spLocks/>
          </p:cNvSpPr>
          <p:nvPr/>
        </p:nvSpPr>
        <p:spPr>
          <a:xfrm>
            <a:off x="5662618" y="2519354"/>
            <a:ext cx="3476620" cy="4229890"/>
          </a:xfrm>
          <a:prstGeom prst="rect">
            <a:avLst/>
          </a:prstGeom>
        </p:spPr>
        <p:txBody>
          <a:bodyPr vert="horz" lIns="109728" t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4"/>
          <p:cNvSpPr txBox="1">
            <a:spLocks/>
          </p:cNvSpPr>
          <p:nvPr/>
        </p:nvSpPr>
        <p:spPr>
          <a:xfrm>
            <a:off x="6119818" y="2976554"/>
            <a:ext cx="3476620" cy="4229890"/>
          </a:xfrm>
          <a:prstGeom prst="rect">
            <a:avLst/>
          </a:prstGeom>
        </p:spPr>
        <p:txBody>
          <a:bodyPr vert="horz" lIns="109728" t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Значение фразеологизма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85750" y="1600200"/>
            <a:ext cx="5429258" cy="49006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Согласно Толково-фразеологическому словарю</a:t>
            </a:r>
          </a:p>
          <a:p>
            <a:pPr>
              <a:buNone/>
            </a:pPr>
            <a:r>
              <a:rPr lang="ru-RU" dirty="0" smtClean="0"/>
              <a:t>    русского языка выделяют следующие значения выражения:</a:t>
            </a:r>
          </a:p>
          <a:p>
            <a:pPr>
              <a:buNone/>
            </a:pPr>
            <a:r>
              <a:rPr lang="ru-RU" dirty="0" smtClean="0"/>
              <a:t>1) а) очень тонкая - обычно золотистая или серебристая - металлическая нить, используемая для вышивания или для украшения.</a:t>
            </a:r>
          </a:p>
          <a:p>
            <a:pPr algn="ctr"/>
            <a:endParaRPr lang="ru-RU" dirty="0" smtClean="0"/>
          </a:p>
          <a:p>
            <a:pPr>
              <a:buNone/>
            </a:pPr>
            <a:r>
              <a:rPr lang="ru-RU" dirty="0" smtClean="0"/>
              <a:t>б) украшение из таких нитей для новогодней или рождественской елки.</a:t>
            </a:r>
          </a:p>
          <a:p>
            <a:pPr algn="ctr"/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429132"/>
            <a:ext cx="2714644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фразеологизма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2) перен. разг. Затяжное, нудное, хлопотное дело.</a:t>
            </a:r>
          </a:p>
          <a:p>
            <a:r>
              <a:rPr lang="ru-RU" dirty="0" smtClean="0"/>
              <a:t>Когда мы что-то очень медленно делаем, про нас говорят: "Тянет канитель".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000372"/>
            <a:ext cx="528639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7858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Сюжет программы « Галилео»: как тянут канитель</a:t>
            </a:r>
            <a:endParaRPr lang="ru-RU" sz="2400" dirty="0"/>
          </a:p>
        </p:txBody>
      </p:sp>
      <p:pic>
        <p:nvPicPr>
          <p:cNvPr id="3" name="Галилео-cu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8715436" cy="564357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Этимология слова « канитель»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Происходит слово</a:t>
            </a:r>
          </a:p>
          <a:p>
            <a:pPr>
              <a:buNone/>
            </a:pPr>
            <a:r>
              <a:rPr lang="ru-RU" dirty="0" smtClean="0"/>
              <a:t>« канитель»</a:t>
            </a:r>
          </a:p>
          <a:p>
            <a:pPr>
              <a:buNone/>
            </a:pPr>
            <a:r>
              <a:rPr lang="ru-RU" dirty="0" smtClean="0"/>
              <a:t>от франц. </a:t>
            </a:r>
            <a:r>
              <a:rPr lang="ru-RU" dirty="0" err="1" smtClean="0"/>
              <a:t>cannetille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ит. </a:t>
            </a:r>
            <a:r>
              <a:rPr lang="ru-RU" dirty="0" err="1" smtClean="0"/>
              <a:t>сanutiglia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исп. </a:t>
            </a:r>
            <a:r>
              <a:rPr lang="ru-RU" dirty="0" err="1" smtClean="0"/>
              <a:t>cañuto</a:t>
            </a:r>
            <a:r>
              <a:rPr lang="ru-RU" dirty="0" smtClean="0"/>
              <a:t> — труба.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Существительное,</a:t>
            </a:r>
          </a:p>
          <a:p>
            <a:pPr>
              <a:buNone/>
            </a:pPr>
            <a:r>
              <a:rPr lang="ru-RU" dirty="0" smtClean="0"/>
              <a:t>неодушевлённое,</a:t>
            </a:r>
          </a:p>
          <a:p>
            <a:pPr>
              <a:buNone/>
            </a:pPr>
            <a:r>
              <a:rPr lang="ru-RU" dirty="0" smtClean="0"/>
              <a:t>женский род, 3-е </a:t>
            </a:r>
            <a:r>
              <a:rPr lang="ru-RU" dirty="0" err="1" smtClean="0"/>
              <a:t>скл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Корень: -канитель-.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«Родственные» выражения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857364"/>
            <a:ext cx="4129118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Сродни этому</a:t>
            </a:r>
          </a:p>
          <a:p>
            <a:pPr>
              <a:buNone/>
            </a:pPr>
            <a:r>
              <a:rPr lang="ru-RU" dirty="0" smtClean="0"/>
              <a:t>выражению по смыслу</a:t>
            </a:r>
          </a:p>
          <a:p>
            <a:pPr>
              <a:buNone/>
            </a:pPr>
            <a:r>
              <a:rPr lang="ru-RU" dirty="0" smtClean="0"/>
              <a:t>фразеологизмы </a:t>
            </a:r>
          </a:p>
          <a:p>
            <a:pPr>
              <a:buNone/>
            </a:pPr>
            <a:r>
              <a:rPr lang="ru-RU" dirty="0" smtClean="0"/>
              <a:t>«Тянуть резину»,</a:t>
            </a:r>
          </a:p>
          <a:p>
            <a:pPr>
              <a:buNone/>
            </a:pPr>
            <a:r>
              <a:rPr lang="ru-RU" dirty="0" smtClean="0"/>
              <a:t>«Тянуть кота за хвост»,</a:t>
            </a:r>
          </a:p>
          <a:p>
            <a:pPr>
              <a:buNone/>
            </a:pPr>
            <a:r>
              <a:rPr lang="ru-RU" dirty="0" smtClean="0"/>
              <a:t>« Тянуть волокиту»,</a:t>
            </a:r>
          </a:p>
          <a:p>
            <a:pPr>
              <a:buNone/>
            </a:pPr>
            <a:r>
              <a:rPr lang="ru-RU" dirty="0" smtClean="0"/>
              <a:t>« Прошло без проволочек»</a:t>
            </a: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42148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синонимы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Бодяга, волокита, волынка, выяснение отношений, задержка, замедление, заминка, затор, карусель, копотня, маета, медлительность, меледа, морока,  нить, оттяжка, приостановка, проволока, проволочка, промедление, пряжа, расклад, скандал.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Пароним: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43050"/>
            <a:ext cx="818676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Канифоль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ГИПЕРОНИМ: НИТЬ</a:t>
            </a:r>
          </a:p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00042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5" y="1571612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000636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Диалектное значение слова « канитель»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 Выделывать канители. </a:t>
            </a:r>
            <a:r>
              <a:rPr lang="ru-RU" dirty="0" err="1" smtClean="0"/>
              <a:t>Прибайк</a:t>
            </a:r>
            <a:r>
              <a:rPr lang="ru-RU" dirty="0" smtClean="0"/>
              <a:t>. Неодобр. Капризничать, привередничать. Заводить/ завести канитель. </a:t>
            </a:r>
          </a:p>
          <a:p>
            <a:pPr>
              <a:buNone/>
            </a:pPr>
            <a:r>
              <a:rPr lang="ru-RU" dirty="0" smtClean="0"/>
              <a:t>- Ворон., </a:t>
            </a:r>
            <a:r>
              <a:rPr lang="ru-RU" dirty="0" err="1" smtClean="0"/>
              <a:t>Свердл</a:t>
            </a:r>
            <a:r>
              <a:rPr lang="ru-RU" dirty="0" smtClean="0"/>
              <a:t>. Начинать ссору. </a:t>
            </a:r>
          </a:p>
          <a:p>
            <a:pPr>
              <a:buNone/>
            </a:pPr>
            <a:r>
              <a:rPr lang="ru-RU" dirty="0" smtClean="0"/>
              <a:t>- Волг. Начинать хлопотное, бесполезное дело. Канитель с уксусом.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143512"/>
            <a:ext cx="23574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5214950"/>
            <a:ext cx="2428892" cy="127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5214950"/>
            <a:ext cx="22860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smtClean="0"/>
              <a:t> пословицы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2400" dirty="0" smtClean="0"/>
              <a:t>Тянет канитель, дела не делает, от дела  бегает.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/>
              <a:t>Этой нитке (канители) конца не будет.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2400" dirty="0" smtClean="0"/>
              <a:t>Как проволоку тянет.</a:t>
            </a:r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9290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в кинематографе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Вполне закономерным результатом популярности </a:t>
            </a:r>
            <a:r>
              <a:rPr lang="ru-RU" dirty="0" err="1" smtClean="0"/>
              <a:t>торжокского</a:t>
            </a:r>
            <a:r>
              <a:rPr lang="ru-RU" dirty="0" smtClean="0"/>
              <a:t> золотого шитья стали заказы «Мосфильма» по изготовлению костюмов для картин «Война и мир», «Анна Каренина», «Посол Советского Союза», «Битва при Ватерлоо». </a:t>
            </a:r>
          </a:p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5000636"/>
            <a:ext cx="55721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800" dirty="0" smtClean="0"/>
              <a:t>1) Познакомиться с историей возникновения фразеологизма « Тянуть канитель»;</a:t>
            </a:r>
          </a:p>
          <a:p>
            <a:pPr>
              <a:buNone/>
            </a:pPr>
            <a:r>
              <a:rPr lang="ru-RU" sz="2800" dirty="0" smtClean="0"/>
              <a:t>2) проследить изменения в значении фразеологизма;</a:t>
            </a:r>
          </a:p>
          <a:p>
            <a:pPr>
              <a:buNone/>
            </a:pPr>
            <a:r>
              <a:rPr lang="ru-RU" sz="2800" dirty="0" smtClean="0"/>
              <a:t>3) изучить различные виды словарей;</a:t>
            </a:r>
          </a:p>
          <a:p>
            <a:pPr>
              <a:buNone/>
            </a:pPr>
            <a:r>
              <a:rPr lang="ru-RU" sz="2800" dirty="0" smtClean="0"/>
              <a:t>4</a:t>
            </a:r>
            <a:r>
              <a:rPr lang="ru-RU" sz="2800" smtClean="0"/>
              <a:t>) проанализировать  </a:t>
            </a:r>
            <a:r>
              <a:rPr lang="ru-RU" sz="2800" dirty="0" smtClean="0"/>
              <a:t>Интернет-ресурсы;</a:t>
            </a:r>
          </a:p>
          <a:p>
            <a:pPr>
              <a:buNone/>
            </a:pPr>
            <a:r>
              <a:rPr lang="ru-RU" sz="2800" dirty="0" smtClean="0"/>
              <a:t>5) узнать интересные краеведческие факты в области лингвистики;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Упоминание  в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◆</a:t>
            </a:r>
            <a:r>
              <a:rPr lang="ru-RU" dirty="0" smtClean="0"/>
              <a:t> Достоевский Ф. М., «</a:t>
            </a:r>
            <a:r>
              <a:rPr lang="ru-RU" dirty="0" err="1" smtClean="0"/>
              <a:t>Идиот</a:t>
            </a:r>
            <a:r>
              <a:rPr lang="ru-RU" dirty="0" smtClean="0"/>
              <a:t>», 1874 г. </a:t>
            </a:r>
          </a:p>
          <a:p>
            <a:pPr>
              <a:buNone/>
            </a:pPr>
            <a:r>
              <a:rPr lang="ru-RU" dirty="0" smtClean="0"/>
              <a:t>     Дело теперь объяснилось, главному факту мы соглашаемся верить, зачем же тянуть далее тяжелую и обидную канитель?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◆</a:t>
            </a:r>
            <a:r>
              <a:rPr lang="ru-RU" dirty="0" smtClean="0"/>
              <a:t> А. П. Чехов, «К сведению мужей», 1886 г.</a:t>
            </a:r>
          </a:p>
          <a:p>
            <a:pPr>
              <a:buNone/>
            </a:pPr>
            <a:r>
              <a:rPr lang="ru-RU" dirty="0" smtClean="0"/>
              <a:t>    Тут на первом плане томное выражение лица, загадочно-жгучий взор, провожание, «понимание друг друга без слов», просиживание по целым часам рядом на диване, романсы, записочки и прочая канитель. Ну, ты и развёл здесь канитель!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◆</a:t>
            </a:r>
            <a:r>
              <a:rPr lang="ru-RU" dirty="0" smtClean="0"/>
              <a:t> А.П. Чехов написал рассказ, который так и назвал - «Канитель» (1885).</a:t>
            </a:r>
          </a:p>
          <a:p>
            <a:pPr>
              <a:buNone/>
            </a:pPr>
            <a:r>
              <a:rPr lang="ru-RU" dirty="0" smtClean="0"/>
              <a:t>     "Палата № 6" - "- Пора, пора поправляться, коллега, - сказал Хоботов, зевая. - Небось вам самим надоела эта канитель."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 ◆ </a:t>
            </a:r>
            <a:r>
              <a:rPr lang="ru-RU" dirty="0" smtClean="0"/>
              <a:t>Островский А.Н. "Бедность не порок"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5143512"/>
            <a:ext cx="28575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Торжокские</a:t>
            </a:r>
            <a:r>
              <a:rPr lang="ru-RU" dirty="0" smtClean="0"/>
              <a:t> </a:t>
            </a:r>
            <a:r>
              <a:rPr lang="ru-RU" dirty="0" err="1" smtClean="0"/>
              <a:t>золотошвеи</a:t>
            </a:r>
            <a:r>
              <a:rPr lang="ru-RU" dirty="0" smtClean="0"/>
              <a:t>»       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 numCol="3"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ТОРЖОКСКИЕ  ЗОЛОТОШВЕИ 	 </a:t>
            </a:r>
          </a:p>
          <a:p>
            <a:pPr>
              <a:buNone/>
            </a:pPr>
            <a:r>
              <a:rPr lang="ru-RU" dirty="0" smtClean="0"/>
              <a:t> Смотрела крепостная мастерица</a:t>
            </a:r>
          </a:p>
          <a:p>
            <a:pPr>
              <a:buNone/>
            </a:pPr>
            <a:r>
              <a:rPr lang="ru-RU" dirty="0" smtClean="0"/>
              <a:t>На вышитую родину свою…</a:t>
            </a:r>
          </a:p>
          <a:p>
            <a:pPr>
              <a:buNone/>
            </a:pPr>
            <a:r>
              <a:rPr lang="ru-RU" dirty="0" smtClean="0"/>
              <a:t> То ль серебро,</a:t>
            </a:r>
          </a:p>
          <a:p>
            <a:pPr>
              <a:buNone/>
            </a:pPr>
            <a:r>
              <a:rPr lang="ru-RU" dirty="0" smtClean="0"/>
              <a:t> То ль золото искрится,</a:t>
            </a:r>
          </a:p>
          <a:p>
            <a:pPr>
              <a:buNone/>
            </a:pPr>
            <a:r>
              <a:rPr lang="ru-RU" dirty="0" smtClean="0"/>
              <a:t>То ли струятся слезы по шитью.</a:t>
            </a:r>
          </a:p>
          <a:p>
            <a:pPr>
              <a:buNone/>
            </a:pPr>
            <a:r>
              <a:rPr lang="ru-RU" dirty="0" smtClean="0"/>
              <a:t>И лишь ночами вспоминала грустно,</a:t>
            </a:r>
          </a:p>
          <a:p>
            <a:pPr>
              <a:buNone/>
            </a:pPr>
            <a:r>
              <a:rPr lang="ru-RU" dirty="0" smtClean="0"/>
              <a:t>Как бьется лебедь в лапах у орла.</a:t>
            </a:r>
          </a:p>
          <a:p>
            <a:pPr>
              <a:buNone/>
            </a:pPr>
            <a:r>
              <a:rPr lang="ru-RU" dirty="0" smtClean="0"/>
              <a:t>Откуда же пришло твое искусство?</a:t>
            </a:r>
          </a:p>
          <a:p>
            <a:pPr>
              <a:buNone/>
            </a:pPr>
            <a:r>
              <a:rPr lang="ru-RU" dirty="0" smtClean="0"/>
              <a:t>Чьим колдовством помечена игла?</a:t>
            </a:r>
          </a:p>
          <a:p>
            <a:pPr>
              <a:buNone/>
            </a:pPr>
            <a:r>
              <a:rPr lang="ru-RU" dirty="0" smtClean="0"/>
              <a:t>А было так:</a:t>
            </a:r>
          </a:p>
          <a:p>
            <a:pPr>
              <a:buNone/>
            </a:pPr>
            <a:r>
              <a:rPr lang="ru-RU" dirty="0" smtClean="0"/>
              <a:t> Проснувшись на печи,</a:t>
            </a:r>
          </a:p>
          <a:p>
            <a:pPr>
              <a:buNone/>
            </a:pPr>
            <a:r>
              <a:rPr lang="ru-RU" dirty="0" smtClean="0"/>
              <a:t>Крестьянка вдруг почувствовала</a:t>
            </a:r>
          </a:p>
          <a:p>
            <a:pPr>
              <a:buNone/>
            </a:pPr>
            <a:r>
              <a:rPr lang="ru-RU" dirty="0" smtClean="0"/>
              <a:t>Солнце,</a:t>
            </a:r>
          </a:p>
          <a:p>
            <a:pPr>
              <a:buNone/>
            </a:pPr>
            <a:r>
              <a:rPr lang="ru-RU" dirty="0" smtClean="0"/>
              <a:t> Когда сквозь потемневшее оконце</a:t>
            </a:r>
          </a:p>
          <a:p>
            <a:pPr>
              <a:buNone/>
            </a:pPr>
            <a:r>
              <a:rPr lang="ru-RU" dirty="0" smtClean="0"/>
              <a:t> Пробились к ней весенние лучи.</a:t>
            </a:r>
          </a:p>
          <a:p>
            <a:pPr>
              <a:buNone/>
            </a:pPr>
            <a:r>
              <a:rPr lang="ru-RU" dirty="0" smtClean="0"/>
              <a:t>Как нити золотые, </a:t>
            </a:r>
          </a:p>
          <a:p>
            <a:pPr>
              <a:buNone/>
            </a:pPr>
            <a:r>
              <a:rPr lang="ru-RU" dirty="0" smtClean="0"/>
              <a:t> Всю избу</a:t>
            </a:r>
          </a:p>
          <a:p>
            <a:pPr>
              <a:buNone/>
            </a:pPr>
            <a:r>
              <a:rPr lang="ru-RU" dirty="0" smtClean="0"/>
              <a:t> Они прошили радостным узором.</a:t>
            </a:r>
          </a:p>
          <a:p>
            <a:pPr>
              <a:buNone/>
            </a:pPr>
            <a:r>
              <a:rPr lang="ru-RU" dirty="0" smtClean="0"/>
              <a:t>Она смотрела воскрешенным</a:t>
            </a:r>
          </a:p>
          <a:p>
            <a:pPr>
              <a:buNone/>
            </a:pPr>
            <a:r>
              <a:rPr lang="ru-RU" dirty="0" smtClean="0"/>
              <a:t>взором</a:t>
            </a:r>
          </a:p>
          <a:p>
            <a:pPr>
              <a:buNone/>
            </a:pPr>
            <a:r>
              <a:rPr lang="ru-RU" dirty="0" smtClean="0"/>
              <a:t> И утро принимала за судьбу. </a:t>
            </a:r>
          </a:p>
          <a:p>
            <a:pPr>
              <a:buNone/>
            </a:pPr>
            <a:r>
              <a:rPr lang="ru-RU" dirty="0" smtClean="0"/>
              <a:t>Все в ней дрожало,</a:t>
            </a:r>
          </a:p>
          <a:p>
            <a:pPr>
              <a:buNone/>
            </a:pPr>
            <a:r>
              <a:rPr lang="ru-RU" dirty="0" smtClean="0"/>
              <a:t>Волновалось,</a:t>
            </a:r>
          </a:p>
          <a:p>
            <a:pPr>
              <a:buNone/>
            </a:pPr>
            <a:r>
              <a:rPr lang="ru-RU" dirty="0" smtClean="0"/>
              <a:t>Млело.</a:t>
            </a:r>
          </a:p>
          <a:p>
            <a:pPr>
              <a:buNone/>
            </a:pPr>
            <a:r>
              <a:rPr lang="ru-RU" dirty="0" smtClean="0"/>
              <a:t> белый свет –</a:t>
            </a:r>
          </a:p>
          <a:p>
            <a:pPr>
              <a:buNone/>
            </a:pPr>
            <a:r>
              <a:rPr lang="ru-RU" dirty="0" smtClean="0"/>
              <a:t>Как россыпи огней.</a:t>
            </a:r>
          </a:p>
          <a:p>
            <a:pPr>
              <a:buNone/>
            </a:pPr>
            <a:r>
              <a:rPr lang="ru-RU" dirty="0" smtClean="0"/>
              <a:t> Она к оконцу </a:t>
            </a:r>
            <a:r>
              <a:rPr lang="ru-RU" dirty="0" err="1" smtClean="0"/>
              <a:t>оглушенно</a:t>
            </a:r>
            <a:r>
              <a:rPr lang="ru-RU" dirty="0" smtClean="0"/>
              <a:t> села…</a:t>
            </a:r>
          </a:p>
          <a:p>
            <a:pPr>
              <a:buNone/>
            </a:pPr>
            <a:r>
              <a:rPr lang="ru-RU" dirty="0" smtClean="0"/>
              <a:t>И вот тогда</a:t>
            </a:r>
          </a:p>
          <a:p>
            <a:pPr>
              <a:buNone/>
            </a:pPr>
            <a:r>
              <a:rPr lang="ru-RU" dirty="0" smtClean="0"/>
              <a:t> Пришло искусство к ней.</a:t>
            </a:r>
          </a:p>
          <a:p>
            <a:pPr>
              <a:buNone/>
            </a:pPr>
            <a:r>
              <a:rPr lang="ru-RU" dirty="0" smtClean="0"/>
              <a:t>Пришло от солнца,</a:t>
            </a:r>
          </a:p>
          <a:p>
            <a:pPr>
              <a:buNone/>
            </a:pPr>
            <a:r>
              <a:rPr lang="ru-RU" dirty="0" smtClean="0"/>
              <a:t> От надежд, -</a:t>
            </a:r>
          </a:p>
          <a:p>
            <a:pPr>
              <a:buNone/>
            </a:pPr>
            <a:r>
              <a:rPr lang="ru-RU" dirty="0" smtClean="0"/>
              <a:t>Оттуда,</a:t>
            </a:r>
          </a:p>
          <a:p>
            <a:pPr>
              <a:buNone/>
            </a:pPr>
            <a:r>
              <a:rPr lang="ru-RU" dirty="0" smtClean="0"/>
              <a:t>Где ничего нет ближе красоты.</a:t>
            </a:r>
          </a:p>
          <a:p>
            <a:pPr>
              <a:buNone/>
            </a:pPr>
            <a:r>
              <a:rPr lang="ru-RU" dirty="0" smtClean="0"/>
              <a:t> Она в иголку вдела это чудо,</a:t>
            </a:r>
          </a:p>
          <a:p>
            <a:pPr>
              <a:buNone/>
            </a:pPr>
            <a:r>
              <a:rPr lang="ru-RU" dirty="0" smtClean="0"/>
              <a:t> Ниспосланное небом с высоты.</a:t>
            </a:r>
          </a:p>
          <a:p>
            <a:pPr>
              <a:buNone/>
            </a:pPr>
            <a:r>
              <a:rPr lang="ru-RU" dirty="0" smtClean="0"/>
              <a:t>И не было прекраснее товара</a:t>
            </a:r>
          </a:p>
          <a:p>
            <a:pPr>
              <a:buNone/>
            </a:pPr>
            <a:r>
              <a:rPr lang="ru-RU" dirty="0" smtClean="0"/>
              <a:t> На ярмарках заморских, чем ее.</a:t>
            </a:r>
          </a:p>
          <a:p>
            <a:pPr>
              <a:buNone/>
            </a:pPr>
            <a:r>
              <a:rPr lang="ru-RU" dirty="0" smtClean="0"/>
              <a:t> Она надежду людям вышивала,</a:t>
            </a:r>
          </a:p>
          <a:p>
            <a:pPr>
              <a:buNone/>
            </a:pPr>
            <a:r>
              <a:rPr lang="ru-RU" dirty="0" smtClean="0"/>
              <a:t> И горе,</a:t>
            </a:r>
          </a:p>
          <a:p>
            <a:pPr>
              <a:buNone/>
            </a:pPr>
            <a:r>
              <a:rPr lang="ru-RU" dirty="0" smtClean="0"/>
              <a:t>И отчаянье свое.</a:t>
            </a:r>
          </a:p>
          <a:p>
            <a:pPr>
              <a:buNone/>
            </a:pPr>
            <a:r>
              <a:rPr lang="ru-RU" dirty="0" smtClean="0"/>
              <a:t>Что видела -</a:t>
            </a:r>
          </a:p>
          <a:p>
            <a:pPr>
              <a:buNone/>
            </a:pPr>
            <a:r>
              <a:rPr lang="ru-RU" dirty="0" smtClean="0"/>
              <a:t>На шелк переносила.</a:t>
            </a:r>
          </a:p>
          <a:p>
            <a:pPr>
              <a:buNone/>
            </a:pPr>
            <a:r>
              <a:rPr lang="ru-RU" dirty="0" smtClean="0"/>
              <a:t> И много лет еще пройдет,</a:t>
            </a:r>
          </a:p>
          <a:p>
            <a:pPr>
              <a:buNone/>
            </a:pPr>
            <a:r>
              <a:rPr lang="ru-RU" dirty="0" smtClean="0"/>
              <a:t> Пока</a:t>
            </a:r>
          </a:p>
          <a:p>
            <a:pPr>
              <a:buNone/>
            </a:pPr>
            <a:r>
              <a:rPr lang="ru-RU" dirty="0" smtClean="0"/>
              <a:t>Свободной птицей</a:t>
            </a:r>
          </a:p>
          <a:p>
            <a:pPr>
              <a:buNone/>
            </a:pPr>
            <a:r>
              <a:rPr lang="ru-RU" dirty="0" smtClean="0"/>
              <a:t> Спустится Россия</a:t>
            </a:r>
          </a:p>
          <a:p>
            <a:pPr>
              <a:buNone/>
            </a:pPr>
            <a:r>
              <a:rPr lang="ru-RU" dirty="0" smtClean="0"/>
              <a:t> На синие</a:t>
            </a:r>
          </a:p>
          <a:p>
            <a:pPr>
              <a:buNone/>
            </a:pPr>
            <a:r>
              <a:rPr lang="ru-RU" dirty="0" smtClean="0"/>
              <a:t> Счастливые шелка.1966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Андрей Дементьев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86124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286388"/>
            <a:ext cx="2071702" cy="129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/>
              <a:t>1) необходимо продолжить изучение особенностей фразеологизма « тянуть канитель»;</a:t>
            </a:r>
          </a:p>
          <a:p>
            <a:pPr marL="514350" indent="-514350">
              <a:buNone/>
            </a:pPr>
            <a:r>
              <a:rPr lang="ru-RU" dirty="0" smtClean="0"/>
              <a:t>2) лингвистическая « история »  Тверского края богата, разнообразна и требует бережного, внимательного отношения, серьёзного исследования;</a:t>
            </a:r>
          </a:p>
          <a:p>
            <a:pPr marL="514350" indent="-514350">
              <a:buNone/>
            </a:pPr>
            <a:r>
              <a:rPr lang="ru-RU" dirty="0" smtClean="0"/>
              <a:t>3) любовь к родному краю видна и во внимании к слову.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1)   </a:t>
            </a:r>
            <a:r>
              <a:rPr lang="ru-RU" sz="1800" dirty="0" err="1" smtClean="0"/>
              <a:t>Хилевская</a:t>
            </a:r>
            <a:r>
              <a:rPr lang="ru-RU" sz="1800" dirty="0" smtClean="0"/>
              <a:t> К. В., Золотой узор. Рассказ о </a:t>
            </a:r>
            <a:r>
              <a:rPr lang="ru-RU" sz="1800" dirty="0" err="1" smtClean="0"/>
              <a:t>торжокских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золотошвеях</a:t>
            </a:r>
            <a:r>
              <a:rPr lang="ru-RU" sz="1800" dirty="0" smtClean="0"/>
              <a:t>, М., 1959.</a:t>
            </a:r>
          </a:p>
          <a:p>
            <a:pPr>
              <a:buNone/>
            </a:pPr>
            <a:r>
              <a:rPr lang="ru-RU" sz="1800" dirty="0" smtClean="0"/>
              <a:t>2)   Даль В. И. Пословицы русского народа. – СПб.: </a:t>
            </a:r>
            <a:r>
              <a:rPr lang="ru-RU" sz="1800" dirty="0" err="1" smtClean="0"/>
              <a:t>Авалон</a:t>
            </a:r>
            <a:r>
              <a:rPr lang="ru-RU" sz="1800" dirty="0" smtClean="0"/>
              <a:t>, Азбука-классика, 2007.</a:t>
            </a:r>
          </a:p>
          <a:p>
            <a:pPr>
              <a:buNone/>
            </a:pPr>
            <a:r>
              <a:rPr lang="ru-RU" sz="1800" dirty="0" smtClean="0"/>
              <a:t>3)   Дементьев А. Азарт. / Азарт. М. — 1983.</a:t>
            </a:r>
          </a:p>
          <a:p>
            <a:pPr>
              <a:buNone/>
            </a:pPr>
            <a:r>
              <a:rPr lang="ru-RU" sz="1800" dirty="0" smtClean="0"/>
              <a:t> 4)  Большой толково-фразеологический словарь русского языка </a:t>
            </a:r>
            <a:r>
              <a:rPr lang="ru-RU" sz="1800" dirty="0" err="1" smtClean="0"/>
              <a:t>Михельсона</a:t>
            </a:r>
            <a:r>
              <a:rPr lang="ru-RU" sz="1800" dirty="0" smtClean="0"/>
              <a:t>./-</a:t>
            </a:r>
            <a:r>
              <a:rPr lang="en-US" sz="1800" dirty="0" smtClean="0"/>
              <a:t>ETS</a:t>
            </a:r>
            <a:r>
              <a:rPr lang="ru-RU" sz="1800" dirty="0" smtClean="0"/>
              <a:t>   </a:t>
            </a:r>
            <a:r>
              <a:rPr lang="en-US" sz="1800" dirty="0" smtClean="0"/>
              <a:t>Publishing house, 2004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/>
              <a:t>5)   Словарь синонимов русского языка / Авт.-сост. </a:t>
            </a:r>
            <a:r>
              <a:rPr lang="ru-RU" sz="1800" dirty="0" err="1" smtClean="0"/>
              <a:t>Ситникова</a:t>
            </a:r>
            <a:r>
              <a:rPr lang="ru-RU" sz="1800" dirty="0" smtClean="0"/>
              <a:t> М. А. – </a:t>
            </a:r>
            <a:r>
              <a:rPr lang="ru-RU" sz="1800" dirty="0" err="1" smtClean="0"/>
              <a:t>Ростов-н</a:t>
            </a:r>
            <a:r>
              <a:rPr lang="ru-RU" sz="1800" dirty="0" smtClean="0"/>
              <a:t>/Д:  Феникс,2004.</a:t>
            </a:r>
          </a:p>
          <a:p>
            <a:pPr>
              <a:buNone/>
            </a:pPr>
            <a:r>
              <a:rPr lang="ru-RU" sz="1800" dirty="0" smtClean="0"/>
              <a:t>6)   Словарь иностранных слов. – М., ООО « Мир книги», 2004.</a:t>
            </a:r>
          </a:p>
          <a:p>
            <a:pPr>
              <a:buNone/>
            </a:pPr>
            <a:r>
              <a:rPr lang="ru-RU" sz="1800" dirty="0" smtClean="0"/>
              <a:t>7)   Этимологический словарь русского языка / Под ред. Н. М. </a:t>
            </a:r>
            <a:r>
              <a:rPr lang="ru-RU" sz="1800" dirty="0" err="1" smtClean="0"/>
              <a:t>Шанского</a:t>
            </a:r>
            <a:r>
              <a:rPr lang="ru-RU" sz="1800" dirty="0" smtClean="0"/>
              <a:t>.    Филологический факультет МГУ. — М.: Изд-во МГУ, 2007.</a:t>
            </a:r>
          </a:p>
          <a:p>
            <a:pPr>
              <a:buNone/>
            </a:pPr>
            <a:r>
              <a:rPr lang="ru-RU" sz="1800" dirty="0" smtClean="0"/>
              <a:t>8)   Толковый словарь русского языка: В 4 т./ Под ред. Д.Н. Ушакова. — М.: </a:t>
            </a:r>
            <a:r>
              <a:rPr lang="ru-RU" sz="1800" dirty="0" err="1" smtClean="0"/>
              <a:t>Гос</a:t>
            </a:r>
            <a:r>
              <a:rPr lang="ru-RU" sz="1800" dirty="0" smtClean="0"/>
              <a:t>. </a:t>
            </a:r>
            <a:r>
              <a:rPr lang="ru-RU" sz="1800" dirty="0" err="1" smtClean="0"/>
              <a:t>ин-т</a:t>
            </a:r>
            <a:r>
              <a:rPr lang="ru-RU" sz="1800" dirty="0" smtClean="0"/>
              <a:t> "Сов. </a:t>
            </a:r>
            <a:r>
              <a:rPr lang="ru-RU" sz="1800" dirty="0" err="1" smtClean="0"/>
              <a:t>энцикл</a:t>
            </a:r>
            <a:r>
              <a:rPr lang="ru-RU" sz="1800" dirty="0" smtClean="0"/>
              <a:t>."; ОГИЗ; </a:t>
            </a:r>
            <a:r>
              <a:rPr lang="ru-RU" sz="1800" dirty="0" err="1" smtClean="0"/>
              <a:t>Гос</a:t>
            </a:r>
            <a:r>
              <a:rPr lang="ru-RU" sz="1800" dirty="0" smtClean="0"/>
              <a:t>. изд-во </a:t>
            </a:r>
            <a:r>
              <a:rPr lang="ru-RU" sz="1800" dirty="0" err="1" smtClean="0"/>
              <a:t>иностр</a:t>
            </a:r>
            <a:r>
              <a:rPr lang="ru-RU" sz="1800" dirty="0" smtClean="0"/>
              <a:t>. и </a:t>
            </a:r>
            <a:r>
              <a:rPr lang="ru-RU" sz="1800" dirty="0" err="1" smtClean="0"/>
              <a:t>нац</a:t>
            </a:r>
            <a:r>
              <a:rPr lang="ru-RU" sz="1800" dirty="0" smtClean="0"/>
              <a:t>. слов., 2000 г. </a:t>
            </a:r>
          </a:p>
          <a:p>
            <a:pPr>
              <a:buNone/>
            </a:pPr>
            <a:r>
              <a:rPr lang="ru-RU" sz="1800" dirty="0" smtClean="0"/>
              <a:t>  </a:t>
            </a:r>
          </a:p>
          <a:p>
            <a:pPr>
              <a:buAutoNum type="arabicParenR" startAt="4"/>
            </a:pPr>
            <a:endParaRPr lang="ru-RU" sz="1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115328" cy="45259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БЛАГОДАРИМ ЗА ВНИМАНИЕ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59293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458200" cy="520700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Тверская губерния</a:t>
            </a:r>
            <a:endParaRPr lang="ru-RU" sz="3600" i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57158" y="1285860"/>
            <a:ext cx="3186106" cy="40719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Тверская область представляет собой соединение многих старинных городов с  интересной историей. Есть среди них и  </a:t>
            </a:r>
          </a:p>
          <a:p>
            <a:r>
              <a:rPr lang="ru-RU" sz="2400" dirty="0" smtClean="0"/>
              <a:t>г. Торжок, известный народными ремёслами.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9058" y="1071546"/>
            <a:ext cx="48577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</a:t>
            </a:r>
            <a:r>
              <a:rPr lang="ru-RU" sz="3200" dirty="0" smtClean="0"/>
              <a:t>ГОРОД  ТОРЖОК 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Более семисот ремесленных цехов существовало в Торжке в XVIII веке. Среди них числились башмачники, каменщики, кузнецы, речные судостроители. Однако подлинную славу родному городу принесло неувядаемое в столетиях искусство золотого шитья.</a:t>
            </a:r>
          </a:p>
          <a:p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21484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ЗОЛОТОЕ ШИТЬЕ ТОРЖКА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285860"/>
            <a:ext cx="6715172" cy="53578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Торжок - единственный старорусский город, сумевший пронести через века древнее искусство, сохранив его как промысел в неразрывной связи с традициями седых веков. Здесь, в отличие от других, процветавших некогда промысловых центров, золотое шитье весьма рано шагнуло в среду городских посадов, превратившись в промысел простых горожан. Из монастырских келий и княжеских теремов золоченая нить потянулась к пяльцам рукодельниц всех сословий Торжка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357298"/>
            <a:ext cx="128588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000504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5429264"/>
            <a:ext cx="13906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2571744"/>
            <a:ext cx="1414464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/>
          <a:lstStyle/>
          <a:p>
            <a:r>
              <a:rPr lang="ru-RU" dirty="0" smtClean="0"/>
              <a:t>ЗОЛОТОЕ ШИТЬЕ ТОРЖКА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Золотая вышивка украсила  праздничные сарафаны статных купчих и их розовощеких дочерей, засверкали на солнце попоны и седла, чепраки и оплечья, праздничные рубахи и очелья.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5719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Что же  представляет   собой золотое шитье?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600200"/>
            <a:ext cx="4776790" cy="4724400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lnSpc>
                <a:spcPct val="170000"/>
              </a:lnSpc>
              <a:buNone/>
            </a:pPr>
            <a:r>
              <a:rPr lang="ru-RU" sz="4500" dirty="0" smtClean="0"/>
              <a:t>     Золотое шитье – древнейший вид рукоделия. Изначально рисунок на ткани вышивался золотыми или серебряными нитями, позднее их заменили более дешевые позолоченные нити, в которых было всего два – три процента золота. Поэтому декоративное шитье стало называться </a:t>
            </a:r>
            <a:r>
              <a:rPr lang="ru-RU" sz="4500" dirty="0" err="1" smtClean="0"/>
              <a:t>золотным</a:t>
            </a:r>
            <a:r>
              <a:rPr lang="ru-RU" sz="4500" dirty="0" smtClean="0"/>
              <a:t>, а не золотым.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71477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147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Техника золотого шитья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285860"/>
            <a:ext cx="498158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Торжокские</a:t>
            </a:r>
            <a:r>
              <a:rPr lang="ru-RU" dirty="0" smtClean="0"/>
              <a:t> </a:t>
            </a:r>
            <a:r>
              <a:rPr lang="ru-RU" dirty="0" err="1" smtClean="0"/>
              <a:t>золотошвеи</a:t>
            </a:r>
            <a:r>
              <a:rPr lang="ru-RU" dirty="0" smtClean="0"/>
              <a:t> чаще всего в своей работе использовали технику </a:t>
            </a:r>
          </a:p>
          <a:p>
            <a:pPr>
              <a:buNone/>
            </a:pPr>
            <a:r>
              <a:rPr lang="ru-RU" sz="2900" dirty="0" smtClean="0"/>
              <a:t>      шитья канителью, тончайшей серебряной  или медной нитью, туго свитой в спираль. Канитель получила распространение в 16 веке. В 18-19 веках канителью вышивали украшения офицерских мундиров, ризы священников и богатые костюмы. Канитель изготовляли кустарным способом, раскаляя металл и осторожно вытягивая клещами тонкую проволоку.</a:t>
            </a:r>
          </a:p>
          <a:p>
            <a:pPr>
              <a:buNone/>
            </a:pPr>
            <a:r>
              <a:rPr lang="ru-RU" sz="2900" dirty="0" smtClean="0"/>
              <a:t>      Процесс изготовления канители был чрезвычайно медленным и кропотливым. Отсюда и стали называть канителью затянувшийся процесс.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2928958" cy="300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4786322"/>
            <a:ext cx="271464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Фразеологизм -  Тянуть канитель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643314"/>
            <a:ext cx="8267728" cy="257176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Так и возникло выражение: « Тянуть канитель», а под словом</a:t>
            </a:r>
          </a:p>
          <a:p>
            <a:pPr>
              <a:buNone/>
            </a:pPr>
            <a:r>
              <a:rPr lang="ru-RU" dirty="0" smtClean="0"/>
              <a:t>     « канитель» стали подразумевать - бессодержательный, длинный, скучный разговор. Канителить -  медлить. Канителиться -  попусту говорить. Ср. Не люблю (разговоры) </a:t>
            </a:r>
            <a:r>
              <a:rPr lang="ru-RU" dirty="0" err="1" smtClean="0"/>
              <a:t>съ</a:t>
            </a:r>
            <a:r>
              <a:rPr lang="ru-RU" dirty="0" smtClean="0"/>
              <a:t> мужчинами то: мужчины </a:t>
            </a:r>
            <a:r>
              <a:rPr lang="ru-RU" dirty="0" err="1" smtClean="0"/>
              <a:t>врутъ</a:t>
            </a:r>
            <a:r>
              <a:rPr lang="ru-RU" dirty="0" smtClean="0"/>
              <a:t> сами по </a:t>
            </a:r>
            <a:r>
              <a:rPr lang="ru-RU" dirty="0" err="1" smtClean="0"/>
              <a:t>себѣ</a:t>
            </a:r>
            <a:r>
              <a:rPr lang="ru-RU" dirty="0" smtClean="0"/>
              <a:t>, а мы сами по </a:t>
            </a:r>
            <a:r>
              <a:rPr lang="ru-RU" dirty="0" err="1" smtClean="0"/>
              <a:t>себѣ</a:t>
            </a:r>
            <a:r>
              <a:rPr lang="ru-RU" dirty="0" smtClean="0"/>
              <a:t>, и </a:t>
            </a:r>
            <a:r>
              <a:rPr lang="ru-RU" dirty="0" err="1" smtClean="0"/>
              <a:t>имъ</a:t>
            </a:r>
            <a:r>
              <a:rPr lang="ru-RU" dirty="0" smtClean="0"/>
              <a:t> </a:t>
            </a:r>
            <a:r>
              <a:rPr lang="ru-RU" dirty="0" err="1" smtClean="0"/>
              <a:t>удобнѣй</a:t>
            </a:r>
            <a:r>
              <a:rPr lang="ru-RU" dirty="0" smtClean="0"/>
              <a:t>,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намъ</a:t>
            </a:r>
            <a:r>
              <a:rPr lang="ru-RU" dirty="0" smtClean="0"/>
              <a:t> </a:t>
            </a:r>
            <a:r>
              <a:rPr lang="ru-RU" dirty="0" err="1" smtClean="0"/>
              <a:t>вольнѣй</a:t>
            </a:r>
            <a:r>
              <a:rPr lang="ru-RU" dirty="0" smtClean="0"/>
              <a:t>. Любезное </a:t>
            </a:r>
            <a:r>
              <a:rPr lang="ru-RU" dirty="0" err="1" smtClean="0"/>
              <a:t>дѣло</a:t>
            </a:r>
            <a:r>
              <a:rPr lang="ru-RU" dirty="0" smtClean="0"/>
              <a:t>! А…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357430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643050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545</TotalTime>
  <Words>1163</Words>
  <Application>Microsoft Office PowerPoint</Application>
  <PresentationFormat>Экран (4:3)</PresentationFormat>
  <Paragraphs>209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        Муниципальное общеобразовательное учреждение « Ново-Ямская средняя общеобразовательная школа»   РАЙОННЫЕ КРАЕВЕДЧЕСКИЕ ЧТЕНИЯ. Исследовательская работа на тему:  «Энциклопедия слова . тянуть канитель: история фразеологизма »                                            Работу выполнили                                                                                                 Ученицы 9-Б класса                                                                                                        Калиткина Александра,                                                                                        Громова Ольга.                                                                                                      Руководитель: учитель                                                                                                                      русского языка  и литературы                                                                                                Петухова Екатерина                                                                                Николаевна</vt:lpstr>
      <vt:lpstr>Цели и задачи: </vt:lpstr>
      <vt:lpstr>Тверская губерния</vt:lpstr>
      <vt:lpstr>   ГОРОД  ТОРЖОК </vt:lpstr>
      <vt:lpstr>ЗОЛОТОЕ ШИТЬЕ ТОРЖКА</vt:lpstr>
      <vt:lpstr>ЗОЛОТОЕ ШИТЬЕ ТОРЖКА</vt:lpstr>
      <vt:lpstr>Что же  представляет   собой золотое шитье?</vt:lpstr>
      <vt:lpstr>Техника золотого шитья</vt:lpstr>
      <vt:lpstr>Фразеологизм -  Тянуть канитель</vt:lpstr>
      <vt:lpstr>Значение фразеологизма</vt:lpstr>
      <vt:lpstr>Значение фразеологизма</vt:lpstr>
      <vt:lpstr>Сюжет программы « Галилео»: как тянут канитель</vt:lpstr>
      <vt:lpstr>Этимология слова « канитель»</vt:lpstr>
      <vt:lpstr>«Родственные» выражения</vt:lpstr>
      <vt:lpstr>синонимы</vt:lpstr>
      <vt:lpstr>Пароним:</vt:lpstr>
      <vt:lpstr>Диалектное значение слова « канитель» </vt:lpstr>
      <vt:lpstr>  пословицы</vt:lpstr>
      <vt:lpstr>Использование в кинематографе</vt:lpstr>
      <vt:lpstr>Упоминание  в литературе</vt:lpstr>
      <vt:lpstr>«Торжокские золотошвеи»       </vt:lpstr>
      <vt:lpstr>Вывод:</vt:lpstr>
      <vt:lpstr>Литература.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Энциклопедия слова  тянуть канитель: история фразеологизма   </dc:title>
  <dc:creator>Admin</dc:creator>
  <cp:lastModifiedBy>Елена</cp:lastModifiedBy>
  <cp:revision>64</cp:revision>
  <dcterms:created xsi:type="dcterms:W3CDTF">2012-03-14T20:23:36Z</dcterms:created>
  <dcterms:modified xsi:type="dcterms:W3CDTF">2012-05-03T11:33:48Z</dcterms:modified>
</cp:coreProperties>
</file>