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71" r:id="rId3"/>
    <p:sldId id="257" r:id="rId4"/>
    <p:sldId id="272" r:id="rId5"/>
    <p:sldId id="258" r:id="rId6"/>
    <p:sldId id="259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70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37" autoAdjust="0"/>
    <p:restoredTop sz="89165" autoAdjust="0"/>
  </p:normalViewPr>
  <p:slideViewPr>
    <p:cSldViewPr>
      <p:cViewPr>
        <p:scale>
          <a:sx n="73" d="100"/>
          <a:sy n="73" d="100"/>
        </p:scale>
        <p:origin x="-1116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B82B2E-5D7E-4BC1-93ED-7372007108E8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0CCD48-50A8-4C96-82A6-26CB8BB74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Я представляю исследовательскую работу на тему «Изучение свойств глин в окрестностях города Старица». Меня заинтересовала эта тема, так как в Старицком районе слабо развито промышленное производство, и нужно искать пути его развития.</a:t>
            </a: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D86403-556D-4281-A0B2-CBF4C3BE25D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Глины характеризуются рядом свойств…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00CD2F-95A7-449B-8866-C9F334A8959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566497-F991-4F99-8A45-C8F795B6170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A141C4-171E-4F73-AEBC-CE7641D3856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C25BDB-BC0C-4676-9757-AD4C05F741A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DA6368-31BE-4D53-BD96-6E9D4F64457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AA0CEA-23A6-469E-87C5-C84205D0BEF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F6ADD3-878E-4266-8518-6D874EF8C0B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9661D4-3529-44CD-B68E-72FFE0B6B80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Поэтому, я поставила перед собой цель – изучить состав и свойства местных глин и выяснить, пригодны ли они для для использования в промышленном производстве. Мне предстоит выполнить такие задачи, как изучение состава и структуры местных глин, определение их свойств, сравнение результатов с эталоном. Предположим, что глины окрестностей города Старица может быть использована в производстве.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D1CA2C-8AC4-4CFF-A5E7-9D634ED980D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E6C7B3-98A1-4ED1-8E77-6E97F88D4AF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Глина – это продукт разложения и выветривания полевошпатовых горных пород. Глина классифицируется по широкому ряду признаков, в наиболее обширной классификации выделяют каолин, гончарную глину, сукновальную глину и другие.</a:t>
            </a: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BD84B-36B8-4AA2-B868-B35B9A9471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Глина характеризуется вещественным, зерновым, а также химическим составом. С точки зрения химии глина-это смесь оксидов кремния, алюминия, кальция, железа и других элементов.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92282A-9749-44D2-AA5A-EE99EEFFF0E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Пробы производились в начале июня в окрестностях города Старица, в Рыбловском карьере. Глубина залегания глин, образцы.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E70B1C-02F0-45CF-B9B1-286C9888FA4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49960D-3458-41AA-9911-24AEFCE36BE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6372CA-1D58-48F9-98DB-A9A55038279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BDA61-E077-40F2-B5B3-F29775FB73C8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D5E23-25C6-49AA-93CB-2E5FD44C4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19593-1701-4038-A48C-C6FB32C6315A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E729-1928-4667-AF91-E9B51DD86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9C0DA-A81B-4339-9A50-A12663CEF967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CD759-A9DF-4156-A095-7A29CCB19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CD9A4-0E89-451F-9782-3DB65D347367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8ECF2-D9AB-4AC0-9AF1-029C4170E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E9FEF-FEF1-4D8D-BCBD-82E268EFD605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5A079-C44B-469A-864E-1D994AFCD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74D06-EB2E-481A-9E0B-C9B84C1DB784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A361-0A45-47E9-97AE-7CCF69AAB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E250B-E2E7-43D9-B6E1-37D15AA61E7C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E5B74-9B14-43FD-A994-B5E244F62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436C3-45F7-42B0-A613-4C349B73B411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7C73A-C4C9-4050-936C-2446AF63E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4B6DF-5234-404A-BC26-8A57D51F2621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CB1C-DC0C-4324-ADEC-DF69F1C7F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BA40B-7588-46CF-B1A3-734B72B0F459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BB5A8-946C-4D93-B9F5-7E20F33E0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2ACBD-3365-469B-B06D-0D4516D63577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43A3-F747-467A-9FB0-F2FB4550B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2BE78E-20B8-445C-B0D6-B50DC2280998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B2A6D3-7429-4AD8-8B33-1CDF76A26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894" r:id="rId4"/>
    <p:sldLayoutId id="2147483900" r:id="rId5"/>
    <p:sldLayoutId id="2147483895" r:id="rId6"/>
    <p:sldLayoutId id="2147483901" r:id="rId7"/>
    <p:sldLayoutId id="2147483902" r:id="rId8"/>
    <p:sldLayoutId id="2147483903" r:id="rId9"/>
    <p:sldLayoutId id="2147483896" r:id="rId10"/>
    <p:sldLayoutId id="21474839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1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mage\поход 14.06.10\SDC11491.JPG"/>
          <p:cNvPicPr>
            <a:picLocks noChangeAspect="1" noChangeArrowheads="1"/>
          </p:cNvPicPr>
          <p:nvPr/>
        </p:nvPicPr>
        <p:blipFill>
          <a:blip r:embed="rId3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357430"/>
            <a:ext cx="8458200" cy="1222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Изучение свойств глин в окрестностях города Старица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285750"/>
            <a:ext cx="8458200" cy="21431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Муниципальное образовательное учреждение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«Ново-Ямская средняя общеобразовательная школа»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Исследовательская работа на тему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</p:txBody>
      </p:sp>
      <p:sp>
        <p:nvSpPr>
          <p:cNvPr id="11269" name="Rectangle 1"/>
          <p:cNvSpPr>
            <a:spLocks noChangeArrowheads="1"/>
          </p:cNvSpPr>
          <p:nvPr/>
        </p:nvSpPr>
        <p:spPr bwMode="auto">
          <a:xfrm>
            <a:off x="4000500" y="3857625"/>
            <a:ext cx="47863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Выполнила: Чугунова Евгения </a:t>
            </a:r>
            <a:r>
              <a:rPr lang="ru-RU" sz="1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ученица 11 класса </a:t>
            </a:r>
            <a:endParaRPr lang="ru-RU" sz="16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МОУ </a:t>
            </a:r>
            <a:r>
              <a:rPr lang="ru-RU" sz="1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Ново-Ямская СОШ</a:t>
            </a:r>
            <a:r>
              <a:rPr lang="ru-RU" sz="1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Старицкого района Тверской области</a:t>
            </a:r>
            <a:endParaRPr lang="ru-RU" sz="16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Руководитель: Жукова Т.В. </a:t>
            </a:r>
            <a:r>
              <a:rPr lang="ru-RU" sz="1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endParaRPr lang="ru-RU" sz="16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преподаватель химии </a:t>
            </a:r>
            <a:endParaRPr lang="ru-RU" sz="16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МОУ </a:t>
            </a:r>
            <a:r>
              <a:rPr lang="ru-RU" sz="1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Ново-Ямская СОШ</a:t>
            </a:r>
            <a:r>
              <a:rPr lang="ru-RU" sz="1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Старицкого района Тверской области</a:t>
            </a:r>
            <a:endParaRPr lang="ru-RU" sz="16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3071813" y="6072188"/>
            <a:ext cx="2500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г.Старица, 2011 год</a:t>
            </a:r>
          </a:p>
        </p:txBody>
      </p:sp>
    </p:spTree>
  </p:cSld>
  <p:clrMapOvr>
    <a:masterClrMapping/>
  </p:clrMapOvr>
  <p:transition advClick="0" advTm="6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5715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Выявление свойств глин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63"/>
            <a:ext cx="8686800" cy="642937"/>
          </a:xfrm>
        </p:spPr>
        <p:txBody>
          <a:bodyPr>
            <a:normAutofit/>
          </a:bodyPr>
          <a:lstStyle/>
          <a:p>
            <a:pPr marL="809625" indent="-630238" defTabSz="12890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                  Водные свойства         Термические свойства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/>
          </a:p>
        </p:txBody>
      </p:sp>
      <p:pic>
        <p:nvPicPr>
          <p:cNvPr id="19460" name="Picture 3" descr="H:\DCIM\100SSCAM\SDC136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25" y="4786313"/>
            <a:ext cx="2371725" cy="18573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61" name="Picture 4" descr="E:\химия\проект\изображения\SDC134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813" y="1571625"/>
            <a:ext cx="2000250" cy="2667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75" y="1500188"/>
            <a:ext cx="1857375" cy="27908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1214438" y="4357688"/>
            <a:ext cx="2786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Механические свойства</a:t>
            </a:r>
          </a:p>
        </p:txBody>
      </p:sp>
      <p:pic>
        <p:nvPicPr>
          <p:cNvPr id="1946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38" y="4857750"/>
            <a:ext cx="2357437" cy="17145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5072063" y="4357688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Сушильные свойства</a:t>
            </a:r>
          </a:p>
        </p:txBody>
      </p:sp>
    </p:spTree>
  </p:cSld>
  <p:clrMapOvr>
    <a:masterClrMapping/>
  </p:clrMapOvr>
  <p:transition advClick="0" advTm="19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5715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Результаты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785813"/>
          <a:ext cx="8686800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994"/>
                <a:gridCol w="1000132"/>
                <a:gridCol w="1071570"/>
                <a:gridCol w="1143008"/>
                <a:gridCol w="1071570"/>
                <a:gridCol w="1000132"/>
                <a:gridCol w="928694"/>
                <a:gridCol w="8477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Набухание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0,4 %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0,8%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0,4%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Размокание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Пластичность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Очень низкая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Средняя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Низкая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Очень низкая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Средняя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Высокая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Очень низкая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Усадка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1,67%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Влагопроводность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Чувствительность к сушке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Высокая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Низкая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Высокая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Низкая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Высокая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Низкая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Высокая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Спекаемость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75" name="Рисунок 4" descr="SDC1569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4572000"/>
            <a:ext cx="2762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6" name="Рисунок 5" descr="SDC1569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50" y="4572000"/>
            <a:ext cx="27860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7" name="Рисунок 6" descr="SDC1569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25" y="4572000"/>
            <a:ext cx="27860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Определение ионов железа</a:t>
            </a:r>
            <a:endParaRPr lang="ru-RU" sz="2400" dirty="0"/>
          </a:p>
        </p:txBody>
      </p:sp>
      <p:pic>
        <p:nvPicPr>
          <p:cNvPr id="21507" name="Picture 3" descr="E:\химия\проект\изображения\SDC136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1071563"/>
            <a:ext cx="16065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E:\химия\проект\изображения\SDC136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8" y="1071563"/>
            <a:ext cx="16081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928688" y="3143250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 pitchFamily="34" charset="0"/>
              </a:rPr>
              <a:t>Выпаривание смеси</a:t>
            </a:r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3714750" y="3214688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Фильтрование</a:t>
            </a:r>
          </a:p>
        </p:txBody>
      </p:sp>
      <p:pic>
        <p:nvPicPr>
          <p:cNvPr id="21511" name="Picture 5" descr="E:\химия\проект\изображения\SDC136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88" y="4000500"/>
            <a:ext cx="178593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6" descr="E:\химия\проект\изображения\SDC1361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0" y="4000500"/>
            <a:ext cx="178593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928688" y="4786313"/>
            <a:ext cx="1500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 pitchFamily="34" charset="0"/>
              </a:rPr>
              <a:t>Реакция с роданидом калия</a:t>
            </a:r>
          </a:p>
        </p:txBody>
      </p:sp>
      <p:sp>
        <p:nvSpPr>
          <p:cNvPr id="21514" name="TextBox 12"/>
          <p:cNvSpPr txBox="1">
            <a:spLocks noChangeArrowheads="1"/>
          </p:cNvSpPr>
          <p:nvPr/>
        </p:nvSpPr>
        <p:spPr bwMode="auto">
          <a:xfrm>
            <a:off x="7358063" y="4500563"/>
            <a:ext cx="1214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 pitchFamily="34" charset="0"/>
              </a:rPr>
              <a:t>Реакция с жёлтой кровяной солью</a:t>
            </a:r>
          </a:p>
        </p:txBody>
      </p:sp>
      <p:pic>
        <p:nvPicPr>
          <p:cNvPr id="21515" name="Рисунок 13" descr="SDC13623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00813" y="1071563"/>
            <a:ext cx="15716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TextBox 14"/>
          <p:cNvSpPr txBox="1">
            <a:spLocks noChangeArrowheads="1"/>
          </p:cNvSpPr>
          <p:nvPr/>
        </p:nvSpPr>
        <p:spPr bwMode="auto">
          <a:xfrm>
            <a:off x="6143625" y="3214688"/>
            <a:ext cx="2643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В осадке оксид кремния</a:t>
            </a:r>
          </a:p>
        </p:txBody>
      </p:sp>
    </p:spTree>
  </p:cSld>
  <p:clrMapOvr>
    <a:masterClrMapping/>
  </p:clrMapOvr>
  <p:transition advClick="0" advTm="4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47147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Вывод </a:t>
            </a:r>
            <a:r>
              <a:rPr lang="en-US" sz="2400" dirty="0" smtClean="0"/>
              <a:t> </a:t>
            </a:r>
            <a:r>
              <a:rPr lang="ru-RU" sz="2400" dirty="0" smtClean="0"/>
              <a:t>и рекомендации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000125"/>
            <a:ext cx="8715375" cy="5857875"/>
          </a:xfrm>
        </p:spPr>
        <p:txBody>
          <a:bodyPr>
            <a:normAutofit/>
          </a:bodyPr>
          <a:lstStyle/>
          <a:p>
            <a:pPr indent="9525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b="1" dirty="0" smtClean="0"/>
              <a:t>Образец №2</a:t>
            </a:r>
            <a:r>
              <a:rPr lang="ru-RU" sz="2800" dirty="0" smtClean="0"/>
              <a:t> хоть и не обладает высокой пластичностью, но очень прочный, огнеупорный и не пропускает воду. </a:t>
            </a:r>
          </a:p>
          <a:p>
            <a:pPr marL="352425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/>
              <a:t>Рекомендация:</a:t>
            </a:r>
            <a:r>
              <a:rPr lang="ru-RU" sz="2800" dirty="0" smtClean="0"/>
              <a:t> Такую глину можно использовать в производстве строительных материалов.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2532" name="Рисунок 4" descr="кирпич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313" y="3286125"/>
            <a:ext cx="4500562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500063"/>
            <a:ext cx="8686800" cy="3214687"/>
          </a:xfrm>
        </p:spPr>
        <p:txBody>
          <a:bodyPr/>
          <a:lstStyle/>
          <a:p>
            <a:pPr marL="352425" indent="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Образец №6</a:t>
            </a:r>
            <a:r>
              <a:rPr lang="ru-RU" dirty="0" smtClean="0"/>
              <a:t> обладает высокой пластичностью и </a:t>
            </a:r>
            <a:r>
              <a:rPr lang="ru-RU" dirty="0" err="1" smtClean="0"/>
              <a:t>спекаемостью</a:t>
            </a:r>
            <a:r>
              <a:rPr lang="ru-RU" dirty="0" smtClean="0"/>
              <a:t>. </a:t>
            </a:r>
          </a:p>
          <a:p>
            <a:pPr marL="352425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err="1" smtClean="0"/>
              <a:t>Рекомендация:</a:t>
            </a:r>
            <a:r>
              <a:rPr lang="ru-RU" dirty="0" err="1" smtClean="0"/>
              <a:t>Такие</a:t>
            </a:r>
            <a:r>
              <a:rPr lang="ru-RU" dirty="0" smtClean="0"/>
              <a:t> глины вполне пригодны для производства керамических изделий: как посуды, так и художественно-декоративных изделий. 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3555" name="Рисунок 4" descr="гончарное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3571875"/>
            <a:ext cx="4500563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 descr="керамика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63" y="3571875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Заключение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750"/>
            <a:ext cx="8686800" cy="4929188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Местная глина может применяться как в производстве строительных материалов так и керамических изделий.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 окрестностях города Старица есть глинистые месторождения, их размер вряд ли позволит открыть обширное производство, но для малого производства, как, например, кирпичный завод, сырья вполне достаточно.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Гипотезу, высказанную в начале работы, можно считать подтвердившийся.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071810"/>
            <a:ext cx="8686800" cy="47147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Запасы глин в </a:t>
            </a:r>
            <a:r>
              <a:rPr lang="ru-RU" dirty="0" err="1" smtClean="0"/>
              <a:t>старицком</a:t>
            </a:r>
            <a:r>
              <a:rPr lang="ru-RU" dirty="0" smtClean="0"/>
              <a:t> районе</a:t>
            </a:r>
            <a:endParaRPr lang="ru-RU" dirty="0"/>
          </a:p>
        </p:txBody>
      </p:sp>
      <p:graphicFrame>
        <p:nvGraphicFramePr>
          <p:cNvPr id="1026" name="Диаграмма 3"/>
          <p:cNvGraphicFramePr>
            <a:graphicFrameLocks/>
          </p:cNvGraphicFramePr>
          <p:nvPr/>
        </p:nvGraphicFramePr>
        <p:xfrm>
          <a:off x="1000125" y="1357313"/>
          <a:ext cx="7786688" cy="5214937"/>
        </p:xfrm>
        <a:graphic>
          <a:graphicData uri="http://schemas.openxmlformats.org/presentationml/2006/ole">
            <p:oleObj spid="_x0000_s1026" r:id="rId4" imgW="7785267" imgH="5212532" progId="Excel.Chart.8">
              <p:embed/>
            </p:oleObj>
          </a:graphicData>
        </a:graphic>
      </p:graphicFrame>
    </p:spTree>
  </p:cSld>
  <p:clrMapOvr>
    <a:masterClrMapping/>
  </p:clrMapOvr>
  <p:transition advClick="0" advTm="2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63"/>
            <a:ext cx="8686800" cy="5500687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Цель исследования:</a:t>
            </a:r>
            <a:r>
              <a:rPr lang="ru-RU" sz="2400" dirty="0" smtClean="0"/>
              <a:t> изучить местные глины и их свойства и определить, пригодны ли они для использования в производстве.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Задачи: </a:t>
            </a: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/>
              <a:t>Изучить состав и структуру местных глин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/>
              <a:t>Определить их свойства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/>
              <a:t>Сравнить полученные результаты с эталоном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/>
              <a:t>Разработать рекомендации по применению местных глин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Гипотеза:</a:t>
            </a:r>
            <a:r>
              <a:rPr lang="ru-RU" sz="2400" dirty="0" smtClean="0"/>
              <a:t> глины из окрестностей города Старица могут использоваться в производстве, где глина является основным сырьём.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ransition advClick="0" advTm="3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Методы исследования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04800" y="1000125"/>
            <a:ext cx="8686800" cy="5643563"/>
          </a:xfrm>
        </p:spPr>
        <p:txBody>
          <a:bodyPr/>
          <a:lstStyle/>
          <a:p>
            <a:pPr marL="514350" indent="-514350">
              <a:buFont typeface="Wingdings 2" pitchFamily="18" charset="2"/>
              <a:buAutoNum type="arabicParenR"/>
            </a:pPr>
            <a:r>
              <a:rPr lang="ru-RU" smtClean="0"/>
              <a:t>Анализ литературных и Интернет-источников</a:t>
            </a:r>
          </a:p>
          <a:p>
            <a:pPr marL="514350" indent="-514350">
              <a:buFont typeface="Wingdings 2" pitchFamily="18" charset="2"/>
              <a:buAutoNum type="arabicParenR"/>
            </a:pPr>
            <a:r>
              <a:rPr lang="ru-RU" smtClean="0"/>
              <a:t>Экспериментальное изучение образцов</a:t>
            </a:r>
          </a:p>
          <a:p>
            <a:pPr marL="514350" indent="-514350">
              <a:buFont typeface="Wingdings 2" pitchFamily="18" charset="2"/>
              <a:buAutoNum type="arabicParenR"/>
            </a:pPr>
            <a:r>
              <a:rPr lang="ru-RU" smtClean="0"/>
              <a:t>Анализ результатов</a:t>
            </a:r>
          </a:p>
        </p:txBody>
      </p:sp>
      <p:pic>
        <p:nvPicPr>
          <p:cNvPr id="13316" name="Picture 3" descr="H:\DCIM\100SSCAM\SDC136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3143250"/>
            <a:ext cx="2462213" cy="31432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17" name="Рисунок 5" descr="SDC1321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25" y="3071813"/>
            <a:ext cx="2357438" cy="31432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18" name="Рисунок 6" descr="SDC1359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63" y="3071813"/>
            <a:ext cx="2357437" cy="31432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68578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Общая характеристика и классификация</a:t>
            </a:r>
            <a:endParaRPr lang="ru-RU" sz="2800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304800" y="928688"/>
            <a:ext cx="8686800" cy="550068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000" smtClean="0"/>
              <a:t>Глина представляет собой продукт разложения и выветривания полевошпатовых и некоторых других горных пород.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400" b="1" smtClean="0"/>
              <a:t>Глины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357313" y="2000250"/>
            <a:ext cx="2714625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500063" y="271462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Franklin Gothic Book" pitchFamily="34" charset="0"/>
              </a:rPr>
              <a:t>Каолин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3286125" y="2071688"/>
            <a:ext cx="928688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TextBox 12"/>
          <p:cNvSpPr txBox="1">
            <a:spLocks noChangeArrowheads="1"/>
          </p:cNvSpPr>
          <p:nvPr/>
        </p:nvSpPr>
        <p:spPr bwMode="auto">
          <a:xfrm>
            <a:off x="2786063" y="2714625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Бетонит</a:t>
            </a:r>
          </a:p>
        </p:txBody>
      </p:sp>
      <p:pic>
        <p:nvPicPr>
          <p:cNvPr id="14344" name="Рисунок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3143250"/>
            <a:ext cx="1657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13" y="3071813"/>
            <a:ext cx="15716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 стрелкой 16"/>
          <p:cNvCxnSpPr/>
          <p:nvPr/>
        </p:nvCxnSpPr>
        <p:spPr>
          <a:xfrm>
            <a:off x="5143500" y="2000250"/>
            <a:ext cx="257175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Box 17"/>
          <p:cNvSpPr txBox="1">
            <a:spLocks noChangeArrowheads="1"/>
          </p:cNvSpPr>
          <p:nvPr/>
        </p:nvSpPr>
        <p:spPr bwMode="auto">
          <a:xfrm>
            <a:off x="7286625" y="2643188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Сланец</a:t>
            </a:r>
          </a:p>
        </p:txBody>
      </p:sp>
      <p:pic>
        <p:nvPicPr>
          <p:cNvPr id="14348" name="Рисунок 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0313" y="3143250"/>
            <a:ext cx="16430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/>
          <p:nvPr/>
        </p:nvCxnSpPr>
        <p:spPr>
          <a:xfrm>
            <a:off x="5000625" y="2071688"/>
            <a:ext cx="750888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0" name="TextBox 23"/>
          <p:cNvSpPr txBox="1">
            <a:spLocks noChangeArrowheads="1"/>
          </p:cNvSpPr>
          <p:nvPr/>
        </p:nvSpPr>
        <p:spPr bwMode="auto">
          <a:xfrm>
            <a:off x="4572000" y="2571750"/>
            <a:ext cx="2071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Franklin Gothic Book" pitchFamily="34" charset="0"/>
              </a:rPr>
              <a:t>Сукновальная глина</a:t>
            </a:r>
          </a:p>
        </p:txBody>
      </p:sp>
      <p:pic>
        <p:nvPicPr>
          <p:cNvPr id="14351" name="Рисунок 2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3143250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единительная линия 29"/>
          <p:cNvCxnSpPr/>
          <p:nvPr/>
        </p:nvCxnSpPr>
        <p:spPr>
          <a:xfrm rot="5400000">
            <a:off x="3786188" y="2357437"/>
            <a:ext cx="928688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2751138" y="4537075"/>
            <a:ext cx="569912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4" name="TextBox 33"/>
          <p:cNvSpPr txBox="1">
            <a:spLocks noChangeArrowheads="1"/>
          </p:cNvSpPr>
          <p:nvPr/>
        </p:nvSpPr>
        <p:spPr bwMode="auto">
          <a:xfrm>
            <a:off x="2000250" y="4929188"/>
            <a:ext cx="1428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Franklin Gothic Book" pitchFamily="34" charset="0"/>
              </a:rPr>
              <a:t>Гончарная глина</a:t>
            </a:r>
          </a:p>
        </p:txBody>
      </p:sp>
      <p:pic>
        <p:nvPicPr>
          <p:cNvPr id="14355" name="Рисунок 3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28813" y="5572125"/>
            <a:ext cx="15716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4643438" y="2286000"/>
            <a:ext cx="571500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H="1">
            <a:off x="5536406" y="4536282"/>
            <a:ext cx="428625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8" name="TextBox 43"/>
          <p:cNvSpPr txBox="1">
            <a:spLocks noChangeArrowheads="1"/>
          </p:cNvSpPr>
          <p:nvPr/>
        </p:nvSpPr>
        <p:spPr bwMode="auto">
          <a:xfrm>
            <a:off x="5429250" y="4857750"/>
            <a:ext cx="1500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Franklin Gothic Book" pitchFamily="34" charset="0"/>
              </a:rPr>
              <a:t>Красная глина</a:t>
            </a:r>
          </a:p>
        </p:txBody>
      </p:sp>
      <p:pic>
        <p:nvPicPr>
          <p:cNvPr id="14359" name="Рисунок 4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43563" y="5500688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Прямая со стрелкой 48"/>
          <p:cNvCxnSpPr/>
          <p:nvPr/>
        </p:nvCxnSpPr>
        <p:spPr>
          <a:xfrm rot="5400000">
            <a:off x="3322638" y="3535363"/>
            <a:ext cx="26431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1" name="TextBox 49"/>
          <p:cNvSpPr txBox="1">
            <a:spLocks noChangeArrowheads="1"/>
          </p:cNvSpPr>
          <p:nvPr/>
        </p:nvSpPr>
        <p:spPr bwMode="auto">
          <a:xfrm>
            <a:off x="3786188" y="4786313"/>
            <a:ext cx="157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Franklin Gothic Book" pitchFamily="34" charset="0"/>
              </a:rPr>
              <a:t>Белая керамика</a:t>
            </a:r>
          </a:p>
        </p:txBody>
      </p:sp>
      <p:pic>
        <p:nvPicPr>
          <p:cNvPr id="14362" name="Рисунок 5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857625" y="5500688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47147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Состав глин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714500" y="857250"/>
            <a:ext cx="2143125" cy="100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4179093" y="1393032"/>
            <a:ext cx="10715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00688" y="785813"/>
            <a:ext cx="1785937" cy="107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TextBox 12"/>
          <p:cNvSpPr txBox="1">
            <a:spLocks noChangeArrowheads="1"/>
          </p:cNvSpPr>
          <p:nvPr/>
        </p:nvSpPr>
        <p:spPr bwMode="auto">
          <a:xfrm>
            <a:off x="785813" y="1928813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вещественный</a:t>
            </a:r>
          </a:p>
        </p:txBody>
      </p:sp>
      <p:sp>
        <p:nvSpPr>
          <p:cNvPr id="15367" name="TextBox 13"/>
          <p:cNvSpPr txBox="1">
            <a:spLocks noChangeArrowheads="1"/>
          </p:cNvSpPr>
          <p:nvPr/>
        </p:nvSpPr>
        <p:spPr bwMode="auto">
          <a:xfrm>
            <a:off x="4000500" y="2000250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 pitchFamily="34" charset="0"/>
              </a:rPr>
              <a:t>зерновой</a:t>
            </a:r>
          </a:p>
        </p:txBody>
      </p:sp>
      <p:sp>
        <p:nvSpPr>
          <p:cNvPr id="15368" name="TextBox 14"/>
          <p:cNvSpPr txBox="1">
            <a:spLocks noChangeArrowheads="1"/>
          </p:cNvSpPr>
          <p:nvPr/>
        </p:nvSpPr>
        <p:spPr bwMode="auto">
          <a:xfrm>
            <a:off x="6929438" y="200025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химический</a:t>
            </a:r>
          </a:p>
        </p:txBody>
      </p:sp>
      <p:sp>
        <p:nvSpPr>
          <p:cNvPr id="15369" name="TextBox 15"/>
          <p:cNvSpPr txBox="1">
            <a:spLocks noChangeArrowheads="1"/>
          </p:cNvSpPr>
          <p:nvPr/>
        </p:nvSpPr>
        <p:spPr bwMode="auto">
          <a:xfrm>
            <a:off x="642938" y="2357438"/>
            <a:ext cx="250031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latin typeface="Franklin Gothic Book" pitchFamily="34" charset="0"/>
              </a:rPr>
              <a:t> глинистое вещество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Franklin Gothic Book" pitchFamily="34" charset="0"/>
              </a:rPr>
              <a:t> каолиниты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Franklin Gothic Book" pitchFamily="34" charset="0"/>
              </a:rPr>
              <a:t> монтмориллониты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Franklin Gothic Book" pitchFamily="34" charset="0"/>
              </a:rPr>
              <a:t> гидрослюды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Franklin Gothic Book" pitchFamily="34" charset="0"/>
              </a:rPr>
              <a:t> примеси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Franklin Gothic Book" pitchFamily="34" charset="0"/>
              </a:rPr>
              <a:t> включения кварца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Franklin Gothic Book" pitchFamily="34" charset="0"/>
              </a:rPr>
              <a:t> включения горных пород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Franklin Gothic Book" pitchFamily="34" charset="0"/>
              </a:rPr>
              <a:t> карбонатные включения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Franklin Gothic Book" pitchFamily="34" charset="0"/>
              </a:rPr>
              <a:t> включения железистых минералов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Franklin Gothic Book" pitchFamily="34" charset="0"/>
              </a:rPr>
              <a:t> щелочные оксиды</a:t>
            </a:r>
          </a:p>
        </p:txBody>
      </p:sp>
      <p:sp>
        <p:nvSpPr>
          <p:cNvPr id="15370" name="TextBox 16"/>
          <p:cNvSpPr txBox="1">
            <a:spLocks noChangeArrowheads="1"/>
          </p:cNvSpPr>
          <p:nvPr/>
        </p:nvSpPr>
        <p:spPr bwMode="auto">
          <a:xfrm>
            <a:off x="6786563" y="2357438"/>
            <a:ext cx="16843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latin typeface="Franklin Gothic Book" pitchFamily="34" charset="0"/>
              </a:rPr>
              <a:t> Si</a:t>
            </a:r>
            <a:r>
              <a:rPr lang="en-US">
                <a:latin typeface="Franklin Gothic Book" pitchFamily="34" charset="0"/>
              </a:rPr>
              <a:t>O</a:t>
            </a:r>
            <a:r>
              <a:rPr lang="ru-RU" baseline="-25000">
                <a:latin typeface="Franklin Gothic Book" pitchFamily="34" charset="0"/>
              </a:rPr>
              <a:t>2</a:t>
            </a:r>
          </a:p>
          <a:p>
            <a:pPr>
              <a:buFont typeface="Arial" charset="0"/>
              <a:buChar char="•"/>
            </a:pPr>
            <a:r>
              <a:rPr lang="ru-RU" baseline="-25000">
                <a:latin typeface="Franklin Gothic Book" pitchFamily="34" charset="0"/>
              </a:rPr>
              <a:t> </a:t>
            </a:r>
            <a:r>
              <a:rPr lang="ru-RU">
                <a:latin typeface="Franklin Gothic Book" pitchFamily="34" charset="0"/>
              </a:rPr>
              <a:t>А1</a:t>
            </a:r>
            <a:r>
              <a:rPr lang="ru-RU" baseline="-25000">
                <a:latin typeface="Franklin Gothic Book" pitchFamily="34" charset="0"/>
              </a:rPr>
              <a:t>2</a:t>
            </a:r>
            <a:r>
              <a:rPr lang="en-US">
                <a:latin typeface="Franklin Gothic Book" pitchFamily="34" charset="0"/>
              </a:rPr>
              <a:t>O</a:t>
            </a:r>
            <a:r>
              <a:rPr lang="ru-RU" baseline="-25000">
                <a:latin typeface="Franklin Gothic Book" pitchFamily="34" charset="0"/>
              </a:rPr>
              <a:t>3</a:t>
            </a:r>
          </a:p>
          <a:p>
            <a:pPr>
              <a:buFont typeface="Arial" charset="0"/>
              <a:buChar char="•"/>
            </a:pPr>
            <a:r>
              <a:rPr lang="ru-RU" baseline="-25000">
                <a:latin typeface="Franklin Gothic Book" pitchFamily="34" charset="0"/>
              </a:rPr>
              <a:t> </a:t>
            </a:r>
            <a:r>
              <a:rPr lang="ru-RU">
                <a:latin typeface="Franklin Gothic Book" pitchFamily="34" charset="0"/>
              </a:rPr>
              <a:t>CaO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Franklin Gothic Book" pitchFamily="34" charset="0"/>
              </a:rPr>
              <a:t> MgO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Franklin Gothic Book" pitchFamily="34" charset="0"/>
              </a:rPr>
              <a:t> Fe</a:t>
            </a:r>
            <a:r>
              <a:rPr lang="ru-RU" baseline="-25000">
                <a:latin typeface="Franklin Gothic Book" pitchFamily="34" charset="0"/>
              </a:rPr>
              <a:t>2</a:t>
            </a:r>
            <a:r>
              <a:rPr lang="en-US">
                <a:latin typeface="Franklin Gothic Book" pitchFamily="34" charset="0"/>
              </a:rPr>
              <a:t>O</a:t>
            </a:r>
            <a:r>
              <a:rPr lang="ru-RU" baseline="-25000">
                <a:latin typeface="Franklin Gothic Book" pitchFamily="34" charset="0"/>
              </a:rPr>
              <a:t>3</a:t>
            </a:r>
          </a:p>
          <a:p>
            <a:pPr>
              <a:buFont typeface="Arial" charset="0"/>
              <a:buChar char="•"/>
            </a:pPr>
            <a:r>
              <a:rPr lang="ru-RU" baseline="-25000">
                <a:latin typeface="Franklin Gothic Book" pitchFamily="34" charset="0"/>
              </a:rPr>
              <a:t> </a:t>
            </a:r>
            <a:r>
              <a:rPr lang="ru-RU">
                <a:latin typeface="Franklin Gothic Book" pitchFamily="34" charset="0"/>
              </a:rPr>
              <a:t>Ti</a:t>
            </a:r>
            <a:r>
              <a:rPr lang="en-US">
                <a:latin typeface="Franklin Gothic Book" pitchFamily="34" charset="0"/>
              </a:rPr>
              <a:t>O</a:t>
            </a:r>
            <a:r>
              <a:rPr lang="ru-RU" baseline="-25000">
                <a:latin typeface="Franklin Gothic Book" pitchFamily="34" charset="0"/>
              </a:rPr>
              <a:t>2</a:t>
            </a:r>
          </a:p>
          <a:p>
            <a:pPr>
              <a:buFont typeface="Arial" charset="0"/>
              <a:buChar char="•"/>
            </a:pPr>
            <a:r>
              <a:rPr lang="ru-RU" baseline="-25000">
                <a:latin typeface="Franklin Gothic Book" pitchFamily="34" charset="0"/>
              </a:rPr>
              <a:t> </a:t>
            </a:r>
            <a:r>
              <a:rPr lang="ru-RU">
                <a:latin typeface="Franklin Gothic Book" pitchFamily="34" charset="0"/>
              </a:rPr>
              <a:t>К</a:t>
            </a:r>
            <a:r>
              <a:rPr lang="ru-RU" baseline="-25000">
                <a:latin typeface="Franklin Gothic Book" pitchFamily="34" charset="0"/>
              </a:rPr>
              <a:t>2</a:t>
            </a:r>
            <a:r>
              <a:rPr lang="en-US">
                <a:latin typeface="Franklin Gothic Book" pitchFamily="34" charset="0"/>
              </a:rPr>
              <a:t>O</a:t>
            </a:r>
            <a:endParaRPr lang="ru-RU"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ru-RU">
                <a:latin typeface="Franklin Gothic Book" pitchFamily="34" charset="0"/>
              </a:rPr>
              <a:t> Na</a:t>
            </a:r>
            <a:r>
              <a:rPr lang="ru-RU" baseline="-25000">
                <a:latin typeface="Franklin Gothic Book" pitchFamily="34" charset="0"/>
              </a:rPr>
              <a:t>2</a:t>
            </a:r>
            <a:r>
              <a:rPr lang="en-US">
                <a:latin typeface="Franklin Gothic Book" pitchFamily="34" charset="0"/>
              </a:rPr>
              <a:t>O</a:t>
            </a:r>
            <a:endParaRPr lang="ru-RU">
              <a:latin typeface="Franklin Gothic Book" pitchFamily="34" charset="0"/>
            </a:endParaRPr>
          </a:p>
        </p:txBody>
      </p:sp>
      <p:pic>
        <p:nvPicPr>
          <p:cNvPr id="15371" name="Рисунок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428875"/>
            <a:ext cx="35004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6" descr="E:\химия\проект\поход 14.06.10\SDC11485.JPG"/>
          <p:cNvPicPr>
            <a:picLocks noGrp="1"/>
          </p:cNvPicPr>
          <p:nvPr>
            <p:ph idx="1"/>
          </p:nvPr>
        </p:nvPicPr>
        <p:blipFill>
          <a:blip r:embed="rId3">
            <a:lum bright="3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Отбор образцов</a:t>
            </a:r>
            <a:br>
              <a:rPr lang="ru-RU" dirty="0" smtClean="0"/>
            </a:br>
            <a:r>
              <a:rPr lang="ru-RU" sz="2700" dirty="0" err="1" smtClean="0"/>
              <a:t>Рыбловский</a:t>
            </a:r>
            <a:r>
              <a:rPr lang="ru-RU" sz="2700" dirty="0" smtClean="0"/>
              <a:t> карьер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2" descr="E:\химия\проект\поход 14.06.10\SDC115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4500570"/>
            <a:ext cx="2441042" cy="183078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389" name="Picture 3" descr="E:\химия\проект\поход 14.06.10\SDC115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3" y="4500563"/>
            <a:ext cx="2500312" cy="18748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1428750" y="6429375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Franklin Gothic Book" pitchFamily="34" charset="0"/>
              </a:rPr>
              <a:t>Образец №1</a:t>
            </a: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5786438" y="6488113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Образец №2</a:t>
            </a:r>
          </a:p>
        </p:txBody>
      </p:sp>
      <p:pic>
        <p:nvPicPr>
          <p:cNvPr id="40963" name="Picture 3" descr="E:\химия\проект\изображения\толщина пластов (Рыбловский карьер)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1142984"/>
            <a:ext cx="2600325" cy="237506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393" name="Рисунок 11" descr="рыблово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50" y="1071563"/>
            <a:ext cx="3143250" cy="23574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7" descr="E:\химия\проект\фото_карьер 24.08.10\SDC12021.JPG"/>
          <p:cNvPicPr>
            <a:picLocks noGrp="1"/>
          </p:cNvPicPr>
          <p:nvPr>
            <p:ph idx="1"/>
          </p:nvPr>
        </p:nvPicPr>
        <p:blipFill>
          <a:blip r:embed="rId3">
            <a:lum bright="3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7147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err="1" smtClean="0"/>
              <a:t>Воробьёвский</a:t>
            </a:r>
            <a:r>
              <a:rPr lang="ru-RU" sz="2400" dirty="0" smtClean="0"/>
              <a:t> карьер</a:t>
            </a:r>
            <a:endParaRPr lang="ru-RU" sz="2400" dirty="0"/>
          </a:p>
        </p:txBody>
      </p:sp>
      <p:pic>
        <p:nvPicPr>
          <p:cNvPr id="17412" name="Picture 2" descr="E:\химия\проект\фото_карьер 24.08.10\SDC120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929063"/>
            <a:ext cx="2857500" cy="21431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13" name="Picture 3" descr="E:\химия\проект\фото_карьер 24.08.10\SDC120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75" y="3929063"/>
            <a:ext cx="3105150" cy="22145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63" y="3929063"/>
            <a:ext cx="2936875" cy="22145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415" name="TextBox 11"/>
          <p:cNvSpPr txBox="1">
            <a:spLocks noChangeArrowheads="1"/>
          </p:cNvSpPr>
          <p:nvPr/>
        </p:nvSpPr>
        <p:spPr bwMode="auto">
          <a:xfrm>
            <a:off x="928688" y="6357938"/>
            <a:ext cx="2071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Franklin Gothic Book" pitchFamily="34" charset="0"/>
              </a:rPr>
              <a:t>Образец №3</a:t>
            </a:r>
          </a:p>
        </p:txBody>
      </p:sp>
      <p:sp>
        <p:nvSpPr>
          <p:cNvPr id="17416" name="TextBox 12"/>
          <p:cNvSpPr txBox="1">
            <a:spLocks noChangeArrowheads="1"/>
          </p:cNvSpPr>
          <p:nvPr/>
        </p:nvSpPr>
        <p:spPr bwMode="auto">
          <a:xfrm>
            <a:off x="4071938" y="6357938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Образец №4</a:t>
            </a:r>
          </a:p>
        </p:txBody>
      </p:sp>
      <p:sp>
        <p:nvSpPr>
          <p:cNvPr id="17417" name="TextBox 13"/>
          <p:cNvSpPr txBox="1">
            <a:spLocks noChangeArrowheads="1"/>
          </p:cNvSpPr>
          <p:nvPr/>
        </p:nvSpPr>
        <p:spPr bwMode="auto">
          <a:xfrm>
            <a:off x="6715125" y="6072188"/>
            <a:ext cx="171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Franklin Gothic Book" pitchFamily="34" charset="0"/>
            </a:endParaRPr>
          </a:p>
          <a:p>
            <a:pPr algn="ctr"/>
            <a:r>
              <a:rPr lang="ru-RU" b="1">
                <a:latin typeface="Franklin Gothic Book" pitchFamily="34" charset="0"/>
              </a:rPr>
              <a:t>Образец №5</a:t>
            </a:r>
          </a:p>
        </p:txBody>
      </p:sp>
      <p:pic>
        <p:nvPicPr>
          <p:cNvPr id="17418" name="Рисунок 14" descr="SDC1201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214438"/>
            <a:ext cx="3286125" cy="2463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7" descr="SDC12179.JPG"/>
          <p:cNvPicPr>
            <a:picLocks noGrp="1"/>
          </p:cNvPicPr>
          <p:nvPr>
            <p:ph idx="1"/>
          </p:nvPr>
        </p:nvPicPr>
        <p:blipFill>
          <a:blip r:embed="rId3">
            <a:lum bright="20000" contrast="-2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0003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err="1" smtClean="0"/>
              <a:t>Ждановское</a:t>
            </a:r>
            <a:r>
              <a:rPr lang="ru-RU" sz="2400" dirty="0" smtClean="0"/>
              <a:t> озеро</a:t>
            </a:r>
            <a:endParaRPr lang="ru-RU" sz="2400" dirty="0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63" y="3929063"/>
            <a:ext cx="3132137" cy="2286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3929063"/>
            <a:ext cx="2643188" cy="23034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1643063" y="6357938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Franklin Gothic Book" pitchFamily="34" charset="0"/>
              </a:rPr>
              <a:t>Образец №6</a:t>
            </a:r>
          </a:p>
        </p:txBody>
      </p:sp>
      <p:sp>
        <p:nvSpPr>
          <p:cNvPr id="18439" name="TextBox 12"/>
          <p:cNvSpPr txBox="1">
            <a:spLocks noChangeArrowheads="1"/>
          </p:cNvSpPr>
          <p:nvPr/>
        </p:nvSpPr>
        <p:spPr bwMode="auto">
          <a:xfrm>
            <a:off x="6143625" y="635793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Образец №7</a:t>
            </a:r>
          </a:p>
        </p:txBody>
      </p:sp>
      <p:pic>
        <p:nvPicPr>
          <p:cNvPr id="18440" name="Рисунок 8" descr="SDC1218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28938" y="1071563"/>
            <a:ext cx="3357562" cy="25177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493</TotalTime>
  <Words>689</Words>
  <Application>Microsoft Office PowerPoint</Application>
  <PresentationFormat>Экран (4:3)</PresentationFormat>
  <Paragraphs>174</Paragraphs>
  <Slides>16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Диаграмма Microsoft Office Excel</vt:lpstr>
      <vt:lpstr>Изучение свойств глин в окрестностях города Старица</vt:lpstr>
      <vt:lpstr>Запасы глин в старицком районе</vt:lpstr>
      <vt:lpstr>Цели и задачи</vt:lpstr>
      <vt:lpstr>Методы исследования</vt:lpstr>
      <vt:lpstr>Общая характеристика и классификация</vt:lpstr>
      <vt:lpstr>Состав глин</vt:lpstr>
      <vt:lpstr>Отбор образцов Рыбловский карьер </vt:lpstr>
      <vt:lpstr>Воробьёвский карьер</vt:lpstr>
      <vt:lpstr>Ждановское озеро</vt:lpstr>
      <vt:lpstr>Выявление свойств глин</vt:lpstr>
      <vt:lpstr>Результаты</vt:lpstr>
      <vt:lpstr>Определение ионов железа</vt:lpstr>
      <vt:lpstr>Вывод  и рекомендации</vt:lpstr>
      <vt:lpstr>Слайд 14</vt:lpstr>
      <vt:lpstr>Заключение</vt:lpstr>
      <vt:lpstr>Спасибо за внимание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свойств глин в окрестностях города Старица</dc:title>
  <dc:creator>www.PHILka.RU</dc:creator>
  <cp:lastModifiedBy>Елена</cp:lastModifiedBy>
  <cp:revision>54</cp:revision>
  <dcterms:created xsi:type="dcterms:W3CDTF">2011-04-21T17:16:28Z</dcterms:created>
  <dcterms:modified xsi:type="dcterms:W3CDTF">2012-05-05T10:10:05Z</dcterms:modified>
</cp:coreProperties>
</file>