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20" r:id="rId1"/>
  </p:sldMasterIdLst>
  <p:notesMasterIdLst>
    <p:notesMasterId r:id="rId23"/>
  </p:notesMasterIdLst>
  <p:sldIdLst>
    <p:sldId id="256" r:id="rId2"/>
    <p:sldId id="257" r:id="rId3"/>
    <p:sldId id="258" r:id="rId4"/>
    <p:sldId id="278" r:id="rId5"/>
    <p:sldId id="261" r:id="rId6"/>
    <p:sldId id="262" r:id="rId7"/>
    <p:sldId id="263" r:id="rId8"/>
    <p:sldId id="264" r:id="rId9"/>
    <p:sldId id="265" r:id="rId10"/>
    <p:sldId id="273" r:id="rId11"/>
    <p:sldId id="266" r:id="rId12"/>
    <p:sldId id="267" r:id="rId13"/>
    <p:sldId id="268" r:id="rId14"/>
    <p:sldId id="269" r:id="rId15"/>
    <p:sldId id="270" r:id="rId16"/>
    <p:sldId id="274" r:id="rId17"/>
    <p:sldId id="275" r:id="rId18"/>
    <p:sldId id="276" r:id="rId19"/>
    <p:sldId id="277" r:id="rId20"/>
    <p:sldId id="271" r:id="rId21"/>
    <p:sldId id="272"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164" y="15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rotX val="30"/>
      <c:perspective val="30"/>
    </c:view3D>
    <c:plotArea>
      <c:layout>
        <c:manualLayout>
          <c:layoutTarget val="inner"/>
          <c:xMode val="edge"/>
          <c:yMode val="edge"/>
          <c:x val="3.203873755330966E-2"/>
          <c:y val="4.4318160994314702E-2"/>
          <c:w val="0.63520908573401669"/>
          <c:h val="0.91863641361364501"/>
        </c:manualLayout>
      </c:layout>
      <c:pie3DChart>
        <c:varyColors val="1"/>
        <c:ser>
          <c:idx val="0"/>
          <c:order val="0"/>
          <c:tx>
            <c:strRef>
              <c:f>Лист1!$B$1</c:f>
              <c:strCache>
                <c:ptCount val="1"/>
                <c:pt idx="0">
                  <c:v>Продажи</c:v>
                </c:pt>
              </c:strCache>
            </c:strRef>
          </c:tx>
          <c:explosion val="25"/>
          <c:dLbls>
            <c:dLbl>
              <c:idx val="2"/>
              <c:layout>
                <c:manualLayout>
                  <c:x val="-2.7879653219108422E-4"/>
                  <c:y val="-5.9134784978994985E-2"/>
                </c:manualLayout>
              </c:layout>
              <c:showVal val="1"/>
            </c:dLbl>
            <c:showVal val="1"/>
            <c:showLeaderLines val="1"/>
          </c:dLbls>
          <c:cat>
            <c:strRef>
              <c:f>Лист1!$A$2:$A$5</c:f>
              <c:strCache>
                <c:ptCount val="4"/>
                <c:pt idx="0">
                  <c:v>вода</c:v>
                </c:pt>
                <c:pt idx="1">
                  <c:v>углеводы</c:v>
                </c:pt>
                <c:pt idx="2">
                  <c:v>жиры</c:v>
                </c:pt>
                <c:pt idx="3">
                  <c:v>белки</c:v>
                </c:pt>
              </c:strCache>
            </c:strRef>
          </c:cat>
          <c:val>
            <c:numRef>
              <c:f>Лист1!$B$2:$B$5</c:f>
              <c:numCache>
                <c:formatCode>0.00</c:formatCode>
                <c:ptCount val="4"/>
                <c:pt idx="0" formatCode="General">
                  <c:v>88</c:v>
                </c:pt>
                <c:pt idx="1">
                  <c:v>5.2</c:v>
                </c:pt>
                <c:pt idx="2">
                  <c:v>3.25</c:v>
                </c:pt>
                <c:pt idx="3">
                  <c:v>3.2</c:v>
                </c:pt>
              </c:numCache>
            </c:numRef>
          </c:val>
        </c:ser>
      </c:pie3DChart>
    </c:plotArea>
    <c:legend>
      <c:legendPos val="r"/>
    </c:legend>
    <c:plotVisOnly val="1"/>
  </c:chart>
  <c:txPr>
    <a:bodyPr/>
    <a:lstStyle/>
    <a:p>
      <a:pPr>
        <a:defRPr sz="1800"/>
      </a:pPr>
      <a:endParaRPr lang="ru-RU"/>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2FEE6-4DDB-4C72-B13D-761C704AAAC6}" type="datetimeFigureOut">
              <a:rPr lang="ru-RU" smtClean="0"/>
              <a:pPr/>
              <a:t>05.05.2012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E9010-1DCB-475D-B649-0899F37ECDA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8AE9010-1DCB-475D-B649-0899F37ECDA1}"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8AE9010-1DCB-475D-B649-0899F37ECDA1}"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7758113" y="1463675"/>
            <a:ext cx="16902113" cy="10795000"/>
            <a:chOff x="-4887" y="922"/>
            <a:chExt cx="10647" cy="6800"/>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ru-RU"/>
            </a:p>
          </p:txBody>
        </p:sp>
        <p:sp>
          <p:nvSpPr>
            <p:cNvPr id="6" name="Arc 4"/>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noFill/>
              <a:round/>
              <a:headEnd type="none" w="sm" len="sm"/>
              <a:tailEnd type="none" w="sm" len="sm"/>
            </a:ln>
            <a:effectLst/>
          </p:spPr>
          <p:txBody>
            <a:bodyPr/>
            <a:lstStyle/>
            <a:p>
              <a:pPr>
                <a:defRPr/>
              </a:pPr>
              <a:endParaRPr lang="ru-RU"/>
            </a:p>
          </p:txBody>
        </p:sp>
      </p:grpSp>
      <p:sp>
        <p:nvSpPr>
          <p:cNvPr id="19461" name="Rectangle 5"/>
          <p:cNvSpPr>
            <a:spLocks noGrp="1" noChangeArrowheads="1"/>
          </p:cNvSpPr>
          <p:nvPr>
            <p:ph type="ctrTitle" sz="quarter"/>
          </p:nvPr>
        </p:nvSpPr>
        <p:spPr>
          <a:xfrm>
            <a:off x="1293813" y="762000"/>
            <a:ext cx="7772400" cy="1143000"/>
          </a:xfrm>
        </p:spPr>
        <p:txBody>
          <a:bodyPr anchor="b"/>
          <a:lstStyle>
            <a:lvl1pPr>
              <a:defRPr/>
            </a:lvl1pPr>
          </a:lstStyle>
          <a:p>
            <a:r>
              <a:rPr lang="ru-RU" smtClean="0"/>
              <a:t>Образец заголовка</a:t>
            </a:r>
            <a:endParaRPr lang="ru-RU"/>
          </a:p>
        </p:txBody>
      </p:sp>
      <p:sp>
        <p:nvSpPr>
          <p:cNvPr id="19462" name="Rectangle 6"/>
          <p:cNvSpPr>
            <a:spLocks noGrp="1" noChangeArrowheads="1"/>
          </p:cNvSpPr>
          <p:nvPr>
            <p:ph type="subTitle" sz="quarter" idx="1"/>
          </p:nvPr>
        </p:nvSpPr>
        <p:spPr>
          <a:xfrm>
            <a:off x="3429000" y="2085975"/>
            <a:ext cx="5638800" cy="1038225"/>
          </a:xfrm>
        </p:spPr>
        <p:txBody>
          <a:bodyPr lIns="92075" rIns="92075"/>
          <a:lstStyle>
            <a:lvl1pPr marL="0" indent="0">
              <a:lnSpc>
                <a:spcPct val="70000"/>
              </a:lnSpc>
              <a:buFont typeface="Wingdings" pitchFamily="2" charset="2"/>
              <a:buNone/>
              <a:defRPr/>
            </a:lvl1pPr>
          </a:lstStyle>
          <a:p>
            <a:r>
              <a:rPr lang="ru-RU" smtClean="0"/>
              <a:t>Образец подзаголовка</a:t>
            </a:r>
            <a:endParaRPr lang="ru-RU"/>
          </a:p>
        </p:txBody>
      </p:sp>
      <p:sp>
        <p:nvSpPr>
          <p:cNvPr id="7" name="Rectangle 7"/>
          <p:cNvSpPr>
            <a:spLocks noGrp="1" noChangeArrowheads="1"/>
          </p:cNvSpPr>
          <p:nvPr>
            <p:ph type="dt" sz="quarter" idx="10"/>
          </p:nvPr>
        </p:nvSpPr>
        <p:spPr/>
        <p:txBody>
          <a:bodyPr/>
          <a:lstStyle>
            <a:lvl1pPr>
              <a:defRPr/>
            </a:lvl1pPr>
          </a:lstStyle>
          <a:p>
            <a:fld id="{5B106E36-FD25-4E2D-B0AA-010F637433A0}" type="datetimeFigureOut">
              <a:rPr lang="ru-RU" smtClean="0"/>
              <a:pPr/>
              <a:t>05.05.2012</a:t>
            </a:fld>
            <a:endParaRPr lang="ru-RU"/>
          </a:p>
        </p:txBody>
      </p:sp>
      <p:sp>
        <p:nvSpPr>
          <p:cNvPr id="8" name="Rectangle 8"/>
          <p:cNvSpPr>
            <a:spLocks noGrp="1" noChangeArrowheads="1"/>
          </p:cNvSpPr>
          <p:nvPr>
            <p:ph type="ftr" sz="quarter" idx="11"/>
          </p:nvPr>
        </p:nvSpPr>
        <p:spPr>
          <a:xfrm>
            <a:off x="1295400" y="6365875"/>
            <a:ext cx="4267200" cy="457200"/>
          </a:xfrm>
        </p:spPr>
        <p:txBody>
          <a:bodyPr/>
          <a:lstStyle>
            <a:lvl1pPr>
              <a:defRPr/>
            </a:lvl1pPr>
          </a:lstStyle>
          <a:p>
            <a:endParaRPr lang="ru-RU"/>
          </a:p>
        </p:txBody>
      </p:sp>
      <p:sp>
        <p:nvSpPr>
          <p:cNvPr id="9" name="Rectangle 9"/>
          <p:cNvSpPr>
            <a:spLocks noGrp="1" noChangeArrowheads="1"/>
          </p:cNvSpPr>
          <p:nvPr>
            <p:ph type="sldNum" sz="quarter" idx="12"/>
          </p:nvPr>
        </p:nvSpPr>
        <p:spPr/>
        <p:txBody>
          <a:bodyPr/>
          <a:lstStyle>
            <a:lvl2pPr lvl="1">
              <a:defRPr>
                <a:latin typeface="+mn-lt"/>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3700" y="609600"/>
            <a:ext cx="20193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2625" y="609600"/>
            <a:ext cx="5908675"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5B106E36-FD25-4E2D-B0AA-010F637433A0}" type="datetimeFigureOut">
              <a:rPr lang="ru-RU" smtClean="0"/>
              <a:pPr/>
              <a:t>05.05.2012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2pPr lvl="1">
              <a:defRPr/>
            </a:lvl2pPr>
          </a:lstStyle>
          <a:p>
            <a:fld id="{725C68B6-61C2-468F-89AB-4B9F7531AA68}" type="slidenum">
              <a:rPr lang="ru-RU" smtClean="0"/>
              <a:pPr/>
              <a:t>‹#›</a:t>
            </a:fld>
            <a:endParaRPr lang="ru-RU"/>
          </a:p>
        </p:txBody>
      </p:sp>
    </p:spTree>
  </p:cSld>
  <p:clrMapOvr>
    <a:masterClrMapping/>
  </p:clrMapOvr>
  <p:transition spd="slow">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8405813" y="4763"/>
            <a:ext cx="17538701" cy="13690600"/>
            <a:chOff x="-5295" y="3"/>
            <a:chExt cx="11048" cy="8624"/>
          </a:xfrm>
        </p:grpSpPr>
        <p:sp>
          <p:nvSpPr>
            <p:cNvPr id="18435"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ru-RU"/>
            </a:p>
          </p:txBody>
        </p:sp>
        <p:sp>
          <p:nvSpPr>
            <p:cNvPr id="18436" name="Arc 4"/>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noFill/>
              <a:round/>
              <a:headEnd type="none" w="sm" len="sm"/>
              <a:tailEnd type="none" w="sm" len="sm"/>
            </a:ln>
            <a:effectLst/>
          </p:spPr>
          <p:txBody>
            <a:bodyPr/>
            <a:lstStyle/>
            <a:p>
              <a:pPr>
                <a:defRPr/>
              </a:pPr>
              <a:endParaRPr lang="ru-RU"/>
            </a:p>
          </p:txBody>
        </p:sp>
      </p:grpSp>
      <p:sp>
        <p:nvSpPr>
          <p:cNvPr id="18437" name="Rectangle 5"/>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ru-RU" smtClean="0"/>
              <a:t>Образец заголовка</a:t>
            </a:r>
          </a:p>
        </p:txBody>
      </p:sp>
      <p:sp>
        <p:nvSpPr>
          <p:cNvPr id="1028" name="Rectangle 6"/>
          <p:cNvSpPr>
            <a:spLocks noGrp="1" noChangeArrowheads="1"/>
          </p:cNvSpPr>
          <p:nvPr>
            <p:ph type="body" idx="1"/>
          </p:nvPr>
        </p:nvSpPr>
        <p:spPr bwMode="auto">
          <a:xfrm>
            <a:off x="682625" y="1981200"/>
            <a:ext cx="7772400" cy="4114800"/>
          </a:xfrm>
          <a:prstGeom prst="rect">
            <a:avLst/>
          </a:prstGeom>
          <a:noFill/>
          <a:ln w="9525">
            <a:noFill/>
            <a:miter lim="800000"/>
            <a:headEnd/>
            <a:tailEnd/>
          </a:ln>
        </p:spPr>
        <p:txBody>
          <a:bodyPr vert="horz" wrap="square" lIns="182562" tIns="46038" rIns="182562"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8439" name="Rectangle 7"/>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fld id="{5B106E36-FD25-4E2D-B0AA-010F637433A0}" type="datetimeFigureOut">
              <a:rPr lang="ru-RU" smtClean="0"/>
              <a:pPr/>
              <a:t>05.05.2012</a:t>
            </a:fld>
            <a:endParaRPr lang="ru-RU"/>
          </a:p>
        </p:txBody>
      </p:sp>
      <p:sp>
        <p:nvSpPr>
          <p:cNvPr id="18440" name="Rectangle 8"/>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kumimoji="0" sz="1400"/>
            </a:lvl1pPr>
          </a:lstStyle>
          <a:p>
            <a:endParaRPr lang="ru-RU"/>
          </a:p>
        </p:txBody>
      </p:sp>
      <p:sp>
        <p:nvSpPr>
          <p:cNvPr id="18441" name="Rectangle 9"/>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a:defRPr kumimoji="0" sz="1400">
                <a:latin typeface="+mj-lt"/>
              </a:defRPr>
            </a:lvl2pPr>
          </a:lstStyle>
          <a:p>
            <a:fld id="{725C68B6-61C2-468F-89AB-4B9F7531AA68}" type="slidenum">
              <a:rPr lang="ru-RU" smtClean="0"/>
              <a:pPr/>
              <a:t>‹#›</a:t>
            </a:fld>
            <a:endParaRPr lang="ru-RU"/>
          </a:p>
        </p:txBody>
      </p:sp>
    </p:spTree>
  </p:cSld>
  <p:clrMap bg1="dk2" tx1="lt1" bg2="dk1"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wedge/>
  </p:transition>
  <p:timing>
    <p:tnLst>
      <p:par>
        <p:cTn id="1" dur="indefinite" restart="never" nodeType="tmRoot"/>
      </p:par>
    </p:tnLst>
  </p:timing>
  <p:txStyles>
    <p:titleStyle>
      <a:lvl1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lnSpc>
          <a:spcPct val="90000"/>
        </a:lnSpc>
        <a:spcBef>
          <a:spcPct val="20000"/>
        </a:spcBef>
        <a:spcAft>
          <a:spcPct val="0"/>
        </a:spcAft>
        <a:buClr>
          <a:schemeClr val="tx2"/>
        </a:buClr>
        <a:buSzPct val="75000"/>
        <a:buFont typeface="Wingdings" pitchFamily="2" charset="2"/>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defRPr>
      </a:lvl2pPr>
      <a:lvl3pPr marL="1143000" indent="-228600" algn="l" rtl="0" eaLnBrk="1" fontAlgn="base" hangingPunct="1">
        <a:spcBef>
          <a:spcPct val="20000"/>
        </a:spcBef>
        <a:spcAft>
          <a:spcPct val="0"/>
        </a:spcAft>
        <a:buClr>
          <a:srgbClr val="00CCFF"/>
        </a:buClr>
        <a:buSzPct val="65000"/>
        <a:buFont typeface="Wingdings" pitchFamily="2" charset="2"/>
        <a:buChar char="l"/>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sz="quarter"/>
          </p:nvPr>
        </p:nvSpPr>
        <p:spPr>
          <a:xfrm>
            <a:off x="571472" y="785794"/>
            <a:ext cx="7772400" cy="1785942"/>
          </a:xfrm>
        </p:spPr>
        <p:txBody>
          <a:bodyPr>
            <a:normAutofit fontScale="90000"/>
          </a:bodyPr>
          <a:lstStyle/>
          <a:p>
            <a:pPr algn="ctr"/>
            <a:r>
              <a:rPr lang="ru-RU" sz="2000" u="sng" dirty="0" smtClean="0">
                <a:solidFill>
                  <a:schemeClr val="tx1"/>
                </a:solidFill>
              </a:rPr>
              <a:t>ИССЛЕДОВАТЕЛЬСКАЯ  РАБОТА НА ТЕМУ</a:t>
            </a:r>
            <a:r>
              <a:rPr lang="ru-RU" sz="1800" dirty="0" smtClean="0">
                <a:solidFill>
                  <a:schemeClr val="tx1"/>
                </a:solidFill>
              </a:rPr>
              <a:t>:</a:t>
            </a:r>
            <a:br>
              <a:rPr lang="ru-RU" sz="1800" dirty="0" smtClean="0">
                <a:solidFill>
                  <a:schemeClr val="tx1"/>
                </a:solidFill>
              </a:rPr>
            </a:br>
            <a:r>
              <a:rPr lang="ru-RU" sz="3200" b="1" dirty="0" smtClean="0">
                <a:solidFill>
                  <a:schemeClr val="tx1"/>
                </a:solidFill>
              </a:rPr>
              <a:t>ВКЛАД ДМИТРИЯ ИВАНОВИЧА МЕНДЕЛЕЕВА В РАЗВИТИЕ МОЛОЧНОЙ ПРОМЫШЛЕННОСТИ И СЫРОВАРЕНИЯ </a:t>
            </a:r>
            <a:endParaRPr lang="ru-RU" sz="3200" b="1" dirty="0">
              <a:solidFill>
                <a:schemeClr val="tx1"/>
              </a:solidFill>
            </a:endParaRPr>
          </a:p>
        </p:txBody>
      </p:sp>
      <p:sp>
        <p:nvSpPr>
          <p:cNvPr id="3" name="Подзаголовок 2"/>
          <p:cNvSpPr>
            <a:spLocks noGrp="1"/>
          </p:cNvSpPr>
          <p:nvPr>
            <p:ph type="subTitle" sz="quarter" idx="1"/>
          </p:nvPr>
        </p:nvSpPr>
        <p:spPr>
          <a:xfrm>
            <a:off x="1500166" y="3143248"/>
            <a:ext cx="6400800" cy="2786082"/>
          </a:xfrm>
        </p:spPr>
        <p:txBody>
          <a:bodyPr>
            <a:noAutofit/>
          </a:bodyPr>
          <a:lstStyle/>
          <a:p>
            <a:pPr algn="r"/>
            <a:r>
              <a:rPr lang="ru-RU" sz="2000" dirty="0" smtClean="0">
                <a:solidFill>
                  <a:schemeClr val="tx1">
                    <a:lumMod val="95000"/>
                  </a:schemeClr>
                </a:solidFill>
              </a:rPr>
              <a:t>Выполнила:</a:t>
            </a:r>
          </a:p>
          <a:p>
            <a:pPr algn="r"/>
            <a:r>
              <a:rPr lang="ru-RU" sz="2000" dirty="0" smtClean="0">
                <a:solidFill>
                  <a:schemeClr val="tx1">
                    <a:lumMod val="95000"/>
                  </a:schemeClr>
                </a:solidFill>
              </a:rPr>
              <a:t>Ученица 11  класса</a:t>
            </a:r>
          </a:p>
          <a:p>
            <a:pPr algn="r"/>
            <a:r>
              <a:rPr lang="ru-RU" sz="2000" dirty="0" err="1" smtClean="0">
                <a:solidFill>
                  <a:schemeClr val="tx1">
                    <a:lumMod val="95000"/>
                  </a:schemeClr>
                </a:solidFill>
              </a:rPr>
              <a:t>Пацоева</a:t>
            </a:r>
            <a:r>
              <a:rPr lang="ru-RU" sz="2000" dirty="0" smtClean="0">
                <a:solidFill>
                  <a:schemeClr val="tx1">
                    <a:lumMod val="95000"/>
                  </a:schemeClr>
                </a:solidFill>
              </a:rPr>
              <a:t> </a:t>
            </a:r>
            <a:r>
              <a:rPr lang="ru-RU" sz="2000" dirty="0" err="1" smtClean="0">
                <a:solidFill>
                  <a:schemeClr val="tx1">
                    <a:lumMod val="95000"/>
                  </a:schemeClr>
                </a:solidFill>
              </a:rPr>
              <a:t>Иман</a:t>
            </a:r>
            <a:endParaRPr lang="ru-RU" sz="2000" dirty="0" smtClean="0">
              <a:solidFill>
                <a:schemeClr val="tx1">
                  <a:lumMod val="95000"/>
                </a:schemeClr>
              </a:solidFill>
            </a:endParaRPr>
          </a:p>
          <a:p>
            <a:pPr algn="r"/>
            <a:r>
              <a:rPr lang="ru-RU" sz="2000" dirty="0" smtClean="0">
                <a:solidFill>
                  <a:schemeClr val="tx1">
                    <a:lumMod val="95000"/>
                  </a:schemeClr>
                </a:solidFill>
              </a:rPr>
              <a:t> </a:t>
            </a:r>
          </a:p>
          <a:p>
            <a:pPr algn="r"/>
            <a:r>
              <a:rPr lang="ru-RU" sz="2000" dirty="0" smtClean="0">
                <a:solidFill>
                  <a:schemeClr val="tx1">
                    <a:lumMod val="95000"/>
                  </a:schemeClr>
                </a:solidFill>
              </a:rPr>
              <a:t>Научный руководитель: </a:t>
            </a:r>
          </a:p>
          <a:p>
            <a:pPr algn="r"/>
            <a:r>
              <a:rPr lang="ru-RU" sz="2000" dirty="0" smtClean="0">
                <a:solidFill>
                  <a:schemeClr val="tx1">
                    <a:lumMod val="95000"/>
                  </a:schemeClr>
                </a:solidFill>
              </a:rPr>
              <a:t>Учитель биологии </a:t>
            </a:r>
          </a:p>
          <a:p>
            <a:pPr algn="r"/>
            <a:r>
              <a:rPr lang="ru-RU" sz="2000" dirty="0" err="1" smtClean="0">
                <a:solidFill>
                  <a:schemeClr val="tx1">
                    <a:lumMod val="95000"/>
                  </a:schemeClr>
                </a:solidFill>
              </a:rPr>
              <a:t>Краснокутская</a:t>
            </a:r>
            <a:r>
              <a:rPr lang="ru-RU" sz="2000" dirty="0" smtClean="0">
                <a:solidFill>
                  <a:schemeClr val="tx1">
                    <a:lumMod val="95000"/>
                  </a:schemeClr>
                </a:solidFill>
              </a:rPr>
              <a:t> Татьяна Сергеевна</a:t>
            </a:r>
          </a:p>
          <a:p>
            <a:pPr algn="r"/>
            <a:endParaRPr lang="ru-RU" sz="2000" dirty="0">
              <a:solidFill>
                <a:schemeClr val="bg1"/>
              </a:solidFill>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219200"/>
          </a:xfrm>
        </p:spPr>
        <p:txBody>
          <a:bodyPr>
            <a:noAutofit/>
          </a:bodyPr>
          <a:lstStyle/>
          <a:p>
            <a:r>
              <a:rPr lang="ru-RU" sz="3200" b="1" dirty="0" smtClean="0">
                <a:solidFill>
                  <a:schemeClr val="tx1"/>
                </a:solidFill>
              </a:rPr>
              <a:t>Пример агрофирмы в д. Черничено.</a:t>
            </a:r>
            <a:br>
              <a:rPr lang="ru-RU" sz="3200" b="1" dirty="0" smtClean="0">
                <a:solidFill>
                  <a:schemeClr val="tx1"/>
                </a:solidFill>
              </a:rPr>
            </a:br>
            <a:r>
              <a:rPr lang="ru-RU" sz="3200" b="1" dirty="0" smtClean="0">
                <a:solidFill>
                  <a:schemeClr val="tx1"/>
                </a:solidFill>
              </a:rPr>
              <a:t>Отчет об экскурсии. </a:t>
            </a:r>
            <a:endParaRPr lang="ru-RU" sz="3200" b="1" dirty="0">
              <a:solidFill>
                <a:schemeClr val="tx1"/>
              </a:solidFill>
            </a:endParaRPr>
          </a:p>
        </p:txBody>
      </p:sp>
      <p:sp>
        <p:nvSpPr>
          <p:cNvPr id="3" name="Содержимое 2"/>
          <p:cNvSpPr>
            <a:spLocks noGrp="1"/>
          </p:cNvSpPr>
          <p:nvPr>
            <p:ph idx="1"/>
          </p:nvPr>
        </p:nvSpPr>
        <p:spPr>
          <a:xfrm>
            <a:off x="428596" y="1142984"/>
            <a:ext cx="5043494" cy="3571900"/>
          </a:xfrm>
        </p:spPr>
        <p:txBody>
          <a:bodyPr>
            <a:normAutofit/>
          </a:bodyPr>
          <a:lstStyle/>
          <a:p>
            <a:pPr>
              <a:buNone/>
            </a:pPr>
            <a:r>
              <a:rPr lang="ru-RU" sz="1800" dirty="0" smtClean="0"/>
              <a:t>В результате экскурсии было выяснено, что:</a:t>
            </a:r>
          </a:p>
          <a:p>
            <a:pPr lvl="0"/>
            <a:r>
              <a:rPr lang="ru-RU" sz="1800" dirty="0" smtClean="0"/>
              <a:t>Агрофирма «Новая Заря» образована в 2009 году и в  д.Черничено построена молочная ферма на 250 голов.</a:t>
            </a:r>
          </a:p>
          <a:p>
            <a:pPr lvl="0"/>
            <a:r>
              <a:rPr lang="ru-RU" sz="1800" dirty="0" smtClean="0"/>
              <a:t>Производственные площади оснащены современным голландским оборудованием, а производственная техника доставлена из Германии по лизингу.</a:t>
            </a:r>
          </a:p>
          <a:p>
            <a:pPr lvl="0"/>
            <a:r>
              <a:rPr lang="ru-RU" sz="1800" dirty="0" smtClean="0"/>
              <a:t>Выращиваемая порода коров – мясомолочная, Голштино-Фрисская, по массе достигающая 800 кг, по удойности – 40л в день, или 5000 в год.</a:t>
            </a:r>
          </a:p>
          <a:p>
            <a:pPr lvl="0"/>
            <a:endParaRPr lang="ru-RU" sz="1800" dirty="0" smtClean="0">
              <a:solidFill>
                <a:schemeClr val="bg1"/>
              </a:solidFill>
            </a:endParaRPr>
          </a:p>
        </p:txBody>
      </p:sp>
      <p:pic>
        <p:nvPicPr>
          <p:cNvPr id="1026" name="Picture 2" descr="H:\Photos\IMG0293A.jpg"/>
          <p:cNvPicPr>
            <a:picLocks noChangeAspect="1" noChangeArrowheads="1"/>
          </p:cNvPicPr>
          <p:nvPr/>
        </p:nvPicPr>
        <p:blipFill>
          <a:blip r:embed="rId2" cstate="print"/>
          <a:srcRect/>
          <a:stretch>
            <a:fillRect/>
          </a:stretch>
        </p:blipFill>
        <p:spPr bwMode="auto">
          <a:xfrm>
            <a:off x="5214942" y="3571876"/>
            <a:ext cx="3929058" cy="3286124"/>
          </a:xfrm>
          <a:prstGeom prst="rect">
            <a:avLst/>
          </a:prstGeom>
          <a:noFill/>
        </p:spPr>
      </p:pic>
      <p:pic>
        <p:nvPicPr>
          <p:cNvPr id="1027" name="Picture 3" descr="H:\Photos\IMG0276A.jpg"/>
          <p:cNvPicPr>
            <a:picLocks noChangeAspect="1" noChangeArrowheads="1"/>
          </p:cNvPicPr>
          <p:nvPr/>
        </p:nvPicPr>
        <p:blipFill>
          <a:blip r:embed="rId3" cstate="email"/>
          <a:srcRect/>
          <a:stretch>
            <a:fillRect/>
          </a:stretch>
        </p:blipFill>
        <p:spPr bwMode="auto">
          <a:xfrm>
            <a:off x="214282" y="4572000"/>
            <a:ext cx="3810000" cy="22860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42852"/>
            <a:ext cx="8080375" cy="1143000"/>
          </a:xfrm>
        </p:spPr>
        <p:txBody>
          <a:bodyPr>
            <a:normAutofit/>
          </a:bodyPr>
          <a:lstStyle/>
          <a:p>
            <a:r>
              <a:rPr lang="ru-RU" sz="3200" b="1" dirty="0" smtClean="0">
                <a:solidFill>
                  <a:schemeClr val="tx1"/>
                </a:solidFill>
              </a:rPr>
              <a:t>Пример агрофирмы в д. Черничено.</a:t>
            </a:r>
            <a:br>
              <a:rPr lang="ru-RU" sz="3200" b="1" dirty="0" smtClean="0">
                <a:solidFill>
                  <a:schemeClr val="tx1"/>
                </a:solidFill>
              </a:rPr>
            </a:br>
            <a:r>
              <a:rPr lang="ru-RU" sz="3200" b="1" dirty="0" smtClean="0">
                <a:solidFill>
                  <a:schemeClr val="tx1"/>
                </a:solidFill>
              </a:rPr>
              <a:t>Отчет об экскурсии. </a:t>
            </a:r>
            <a:endParaRPr lang="ru-RU" sz="3200" dirty="0">
              <a:solidFill>
                <a:schemeClr val="tx1"/>
              </a:solidFill>
            </a:endParaRPr>
          </a:p>
        </p:txBody>
      </p:sp>
      <p:sp>
        <p:nvSpPr>
          <p:cNvPr id="3" name="Содержимое 2"/>
          <p:cNvSpPr>
            <a:spLocks noGrp="1"/>
          </p:cNvSpPr>
          <p:nvPr>
            <p:ph idx="1"/>
          </p:nvPr>
        </p:nvSpPr>
        <p:spPr>
          <a:xfrm>
            <a:off x="428596" y="1142984"/>
            <a:ext cx="5715040" cy="4954591"/>
          </a:xfrm>
        </p:spPr>
        <p:txBody>
          <a:bodyPr>
            <a:normAutofit/>
          </a:bodyPr>
          <a:lstStyle/>
          <a:p>
            <a:pPr lvl="0"/>
            <a:r>
              <a:rPr lang="ru-RU" sz="1800" dirty="0" smtClean="0"/>
              <a:t>Доильный комплекс рассчитан на 24 коровы одновременной дойки, процесс дойки всего комплекса занимает 2-3 часа. На дойке 250 голов задействованы всего 3 сотрудника , процесс полностью автоматизирован и компьютеризирован. </a:t>
            </a:r>
          </a:p>
          <a:p>
            <a:r>
              <a:rPr lang="ru-RU" sz="1800" dirty="0" smtClean="0"/>
              <a:t>На ферме имеется отдельное оборудованное помещение – родильный зал , в котором содержатся рожающие коровы, только родившиеся телята и подрощенные бычки и телочки .</a:t>
            </a:r>
          </a:p>
          <a:p>
            <a:endParaRPr lang="ru-RU" sz="1800" dirty="0">
              <a:solidFill>
                <a:schemeClr val="bg1"/>
              </a:solidFill>
            </a:endParaRPr>
          </a:p>
        </p:txBody>
      </p:sp>
      <p:pic>
        <p:nvPicPr>
          <p:cNvPr id="2050" name="Picture 2" descr="H:\Photos\IMG0285A.jpg"/>
          <p:cNvPicPr>
            <a:picLocks noChangeAspect="1" noChangeArrowheads="1"/>
          </p:cNvPicPr>
          <p:nvPr/>
        </p:nvPicPr>
        <p:blipFill>
          <a:blip r:embed="rId2" cstate="print"/>
          <a:srcRect/>
          <a:stretch>
            <a:fillRect/>
          </a:stretch>
        </p:blipFill>
        <p:spPr bwMode="auto">
          <a:xfrm>
            <a:off x="6129332" y="1833554"/>
            <a:ext cx="3014668" cy="5024446"/>
          </a:xfrm>
          <a:prstGeom prst="rect">
            <a:avLst/>
          </a:prstGeom>
          <a:noFill/>
        </p:spPr>
      </p:pic>
      <p:pic>
        <p:nvPicPr>
          <p:cNvPr id="2051" name="Picture 3" descr="H:\Photos\IMG0288A.jpg"/>
          <p:cNvPicPr>
            <a:picLocks noChangeAspect="1" noChangeArrowheads="1"/>
          </p:cNvPicPr>
          <p:nvPr/>
        </p:nvPicPr>
        <p:blipFill>
          <a:blip r:embed="rId3" cstate="print"/>
          <a:srcRect/>
          <a:stretch>
            <a:fillRect/>
          </a:stretch>
        </p:blipFill>
        <p:spPr bwMode="auto">
          <a:xfrm>
            <a:off x="857224" y="4043359"/>
            <a:ext cx="4691068" cy="2814641"/>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14290"/>
            <a:ext cx="8229600" cy="4525963"/>
          </a:xfrm>
        </p:spPr>
        <p:txBody>
          <a:bodyPr>
            <a:normAutofit/>
          </a:bodyPr>
          <a:lstStyle/>
          <a:p>
            <a:pPr lvl="0">
              <a:buNone/>
            </a:pPr>
            <a:r>
              <a:rPr lang="ru-RU" sz="1800" dirty="0" smtClean="0"/>
              <a:t>Произведенное молоко поставляется в центральный цех по хранению молока в СПК «Ратмир» город Старица, откуда вывозится на такие крупные предприятия, как « Домик в деревне» , «Простоквашино» , молочные предприятия республики Беларусь. </a:t>
            </a:r>
          </a:p>
          <a:p>
            <a:pPr>
              <a:buNone/>
            </a:pPr>
            <a:r>
              <a:rPr lang="ru-RU" sz="1800" dirty="0" smtClean="0"/>
              <a:t>То, за что боролся Дмитрий Иванович Менделеев (за реализацию продукции на месте)   в Старицком районе «погибает на корню» . </a:t>
            </a:r>
          </a:p>
        </p:txBody>
      </p:sp>
      <p:pic>
        <p:nvPicPr>
          <p:cNvPr id="3078" name="Picture 6" descr="C:\Users\TSC\Documents\79286_1.jpg"/>
          <p:cNvPicPr>
            <a:picLocks noChangeAspect="1" noChangeArrowheads="1"/>
          </p:cNvPicPr>
          <p:nvPr/>
        </p:nvPicPr>
        <p:blipFill>
          <a:blip r:embed="rId2" cstate="email"/>
          <a:srcRect/>
          <a:stretch>
            <a:fillRect/>
          </a:stretch>
        </p:blipFill>
        <p:spPr bwMode="auto">
          <a:xfrm>
            <a:off x="1571604" y="2357430"/>
            <a:ext cx="2552700" cy="4010025"/>
          </a:xfrm>
          <a:prstGeom prst="rect">
            <a:avLst/>
          </a:prstGeom>
          <a:noFill/>
        </p:spPr>
      </p:pic>
      <p:pic>
        <p:nvPicPr>
          <p:cNvPr id="3080" name="Picture 8" descr="C:\Users\TSC\Pictures\Рисунок2.png"/>
          <p:cNvPicPr>
            <a:picLocks noChangeAspect="1" noChangeArrowheads="1"/>
          </p:cNvPicPr>
          <p:nvPr/>
        </p:nvPicPr>
        <p:blipFill>
          <a:blip r:embed="rId3" cstate="email"/>
          <a:srcRect/>
          <a:stretch>
            <a:fillRect/>
          </a:stretch>
        </p:blipFill>
        <p:spPr bwMode="auto">
          <a:xfrm>
            <a:off x="6929454" y="2428868"/>
            <a:ext cx="1357322" cy="4058526"/>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a:bodyPr>
          <a:lstStyle/>
          <a:p>
            <a:pPr algn="ctr"/>
            <a:r>
              <a:rPr lang="ru-RU" sz="3200" b="1" dirty="0" smtClean="0">
                <a:solidFill>
                  <a:schemeClr val="tx1"/>
                </a:solidFill>
              </a:rPr>
              <a:t>Старицкий маслосырзавод </a:t>
            </a:r>
            <a:br>
              <a:rPr lang="ru-RU" sz="3200" b="1" dirty="0" smtClean="0">
                <a:solidFill>
                  <a:schemeClr val="tx1"/>
                </a:solidFill>
              </a:rPr>
            </a:br>
            <a:r>
              <a:rPr lang="ru-RU" sz="3200" b="1" dirty="0" smtClean="0">
                <a:solidFill>
                  <a:schemeClr val="tx1"/>
                </a:solidFill>
              </a:rPr>
              <a:t>ОАО «СТАРИЦКИЙ СЫР»</a:t>
            </a:r>
            <a:endParaRPr lang="ru-RU" sz="3200" b="1" dirty="0">
              <a:solidFill>
                <a:schemeClr val="tx1"/>
              </a:solidFill>
            </a:endParaRPr>
          </a:p>
        </p:txBody>
      </p:sp>
      <p:sp>
        <p:nvSpPr>
          <p:cNvPr id="3" name="Содержимое 2"/>
          <p:cNvSpPr>
            <a:spLocks noGrp="1"/>
          </p:cNvSpPr>
          <p:nvPr>
            <p:ph idx="1"/>
          </p:nvPr>
        </p:nvSpPr>
        <p:spPr>
          <a:xfrm>
            <a:off x="457200" y="1214422"/>
            <a:ext cx="8686800" cy="5143536"/>
          </a:xfrm>
        </p:spPr>
        <p:txBody>
          <a:bodyPr>
            <a:normAutofit/>
          </a:bodyPr>
          <a:lstStyle/>
          <a:p>
            <a:pPr>
              <a:buNone/>
            </a:pPr>
            <a:r>
              <a:rPr lang="ru-RU" sz="1900" b="1" dirty="0" smtClean="0"/>
              <a:t>«Старицкий сыр»</a:t>
            </a:r>
            <a:r>
              <a:rPr lang="ru-RU" sz="1900" dirty="0" smtClean="0"/>
              <a:t> основан в 30-е годы XX века как маслосырзавод, размещался на Половинкиной улице. В начале ВОВ разрушен и восстановлен в 1942 году. В 1979 году построены новые корпуса завода. Выпускал свыше 30 видов продукции : сыры «Старицкий», «Пошехонский» ,«Верхневолжский» ,  масло «Тверское», «Крестьянское»,«Любительское» ,   цельномолочную и кисломолочную продукцию и др. 29 декабря  1998 года маслосырзавод преобразован в ОАО «Старицкий сыр» . Учредителями его стали 5 к-зов  р-на, ЗАО «Ратмир-продукт» и ЗАО «Ратмир-Тверь» . Выпускал 30 видов продукции . Главная продукция – сыр:  «Российский»  , «Ратмир» ,«Витязь» -всего 10 видов.</a:t>
            </a:r>
          </a:p>
          <a:p>
            <a:pPr>
              <a:buNone/>
            </a:pPr>
            <a:r>
              <a:rPr lang="ru-RU" sz="1900" dirty="0" smtClean="0"/>
              <a:t>Численность работающих – 300 человек. ОАО “Старицкий сыр» - крупнейшее сыродельное предприятие в России. В 2010 году был продан малоизвестной московской фирме. С марта 2011 года все заводское оборудование, которое кстати, лишь недавно было приобретено в Германии, было вывезено и распродано. Так, частные лица, без вмешательства государства прекратили работу крупного, градообразующего предприятия Старицы, Весь штат сотрудников, а это 350 человек, был сокращен. </a:t>
            </a:r>
          </a:p>
          <a:p>
            <a:pPr>
              <a:buNone/>
            </a:pPr>
            <a:endParaRPr lang="ru-RU" sz="1800" dirty="0"/>
          </a:p>
        </p:txBody>
      </p:sp>
    </p:spTree>
  </p:cSld>
  <p:clrMapOvr>
    <a:masterClrMapping/>
  </p:clrMapOvr>
  <p:transition spd="slow">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080375" cy="1143000"/>
          </a:xfrm>
        </p:spPr>
        <p:txBody>
          <a:bodyPr>
            <a:normAutofit fontScale="90000"/>
          </a:bodyPr>
          <a:lstStyle/>
          <a:p>
            <a:pPr algn="ctr"/>
            <a:r>
              <a:rPr lang="ru-RU" sz="3600" b="1" dirty="0" smtClean="0">
                <a:solidFill>
                  <a:schemeClr val="tx1"/>
                </a:solidFill>
              </a:rPr>
              <a:t>Физические, химические и биохимические свойства составных частей молока</a:t>
            </a:r>
            <a:r>
              <a:rPr lang="ru-RU" dirty="0" smtClean="0">
                <a:solidFill>
                  <a:schemeClr val="tx1"/>
                </a:solidFill>
              </a:rPr>
              <a:t>.</a:t>
            </a:r>
            <a:endParaRPr lang="ru-RU" dirty="0">
              <a:solidFill>
                <a:schemeClr val="tx1"/>
              </a:solidFill>
            </a:endParaRPr>
          </a:p>
        </p:txBody>
      </p:sp>
      <p:sp>
        <p:nvSpPr>
          <p:cNvPr id="3" name="Содержимое 2"/>
          <p:cNvSpPr>
            <a:spLocks noGrp="1"/>
          </p:cNvSpPr>
          <p:nvPr>
            <p:ph idx="1"/>
          </p:nvPr>
        </p:nvSpPr>
        <p:spPr>
          <a:xfrm>
            <a:off x="0" y="1600200"/>
            <a:ext cx="4714876" cy="5114948"/>
          </a:xfrm>
        </p:spPr>
        <p:txBody>
          <a:bodyPr>
            <a:normAutofit/>
          </a:bodyPr>
          <a:lstStyle/>
          <a:p>
            <a:pPr>
              <a:buNone/>
            </a:pPr>
            <a:r>
              <a:rPr lang="ru-RU" sz="1800" u="sng" dirty="0" smtClean="0"/>
              <a:t>МОЛОКО</a:t>
            </a:r>
            <a:r>
              <a:rPr lang="ru-RU" sz="1800" dirty="0" smtClean="0"/>
              <a:t> — полноценный и полезный продукт питания. Оно содержит все необходимые для жизни питательные вещества, нужные для построения организма. </a:t>
            </a:r>
            <a:endParaRPr lang="ru-RU" sz="1800" dirty="0"/>
          </a:p>
        </p:txBody>
      </p:sp>
      <p:pic>
        <p:nvPicPr>
          <p:cNvPr id="9218" name="Picture 2" descr="C:\Users\TSC\Pictures\Рисунок3.png"/>
          <p:cNvPicPr>
            <a:picLocks noChangeAspect="1" noChangeArrowheads="1"/>
          </p:cNvPicPr>
          <p:nvPr/>
        </p:nvPicPr>
        <p:blipFill>
          <a:blip r:embed="rId3" cstate="print"/>
          <a:srcRect/>
          <a:stretch>
            <a:fillRect/>
          </a:stretch>
        </p:blipFill>
        <p:spPr bwMode="auto">
          <a:xfrm>
            <a:off x="4786314" y="1857364"/>
            <a:ext cx="4055422" cy="4738293"/>
          </a:xfrm>
          <a:prstGeom prst="rect">
            <a:avLst/>
          </a:prstGeom>
          <a:noFill/>
        </p:spPr>
      </p:pic>
      <p:graphicFrame>
        <p:nvGraphicFramePr>
          <p:cNvPr id="6" name="Диаграмма 5"/>
          <p:cNvGraphicFramePr/>
          <p:nvPr/>
        </p:nvGraphicFramePr>
        <p:xfrm>
          <a:off x="285720" y="3143248"/>
          <a:ext cx="4286280" cy="349249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lstStyle/>
          <a:p>
            <a:r>
              <a:rPr lang="ru-RU" sz="3600" b="1" dirty="0" smtClean="0">
                <a:solidFill>
                  <a:schemeClr val="tx1"/>
                </a:solidFill>
              </a:rPr>
              <a:t>Исследование качества молока</a:t>
            </a:r>
            <a:r>
              <a:rPr lang="ru-RU" b="1" dirty="0" smtClean="0">
                <a:solidFill>
                  <a:schemeClr val="tx1"/>
                </a:solidFill>
              </a:rPr>
              <a:t>.</a:t>
            </a:r>
            <a:endParaRPr lang="ru-RU" dirty="0">
              <a:solidFill>
                <a:schemeClr val="tx1"/>
              </a:solidFill>
            </a:endParaRPr>
          </a:p>
        </p:txBody>
      </p:sp>
      <p:sp>
        <p:nvSpPr>
          <p:cNvPr id="8193" name="Rectangle 1"/>
          <p:cNvSpPr>
            <a:spLocks noChangeArrowheads="1"/>
          </p:cNvSpPr>
          <p:nvPr/>
        </p:nvSpPr>
        <p:spPr bwMode="auto">
          <a:xfrm>
            <a:off x="0" y="928670"/>
            <a:ext cx="7354642" cy="830997"/>
          </a:xfrm>
          <a:prstGeom prst="rect">
            <a:avLst/>
          </a:prstGeom>
          <a:solidFill>
            <a:schemeClr val="bg1">
              <a:lumMod val="75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76213" algn="just" defTabSz="914400" rtl="0" eaLnBrk="1" fontAlgn="base" latinLnBrk="0" hangingPunct="1">
              <a:lnSpc>
                <a:spcPct val="100000"/>
              </a:lnSpc>
              <a:spcBef>
                <a:spcPct val="0"/>
              </a:spcBef>
              <a:spcAft>
                <a:spcPct val="0"/>
              </a:spcAft>
              <a:buClrTx/>
              <a:buSzTx/>
              <a:buFontTx/>
              <a:buNone/>
              <a:tabLst/>
            </a:pPr>
            <a:endParaRPr lang="ru-RU" sz="2400" dirty="0" smtClean="0">
              <a:solidFill>
                <a:schemeClr val="bg1"/>
              </a:solidFill>
              <a:latin typeface="Times New Roman" pitchFamily="18" charset="0"/>
              <a:ea typeface="Calibri" pitchFamily="34" charset="0"/>
              <a:cs typeface="Times New Roman" pitchFamily="18" charset="0"/>
            </a:endParaRPr>
          </a:p>
          <a:p>
            <a:pPr marL="0" marR="0" lvl="0" indent="176213" algn="just" defTabSz="914400" rtl="0" eaLnBrk="1" fontAlgn="base" latinLnBrk="0" hangingPunct="1">
              <a:lnSpc>
                <a:spcPct val="100000"/>
              </a:lnSpc>
              <a:spcBef>
                <a:spcPct val="0"/>
              </a:spcBef>
              <a:spcAft>
                <a:spcPct val="0"/>
              </a:spcAft>
              <a:buClrTx/>
              <a:buSzTx/>
              <a:buFontTx/>
              <a:buNone/>
              <a:tabLst/>
            </a:pPr>
            <a:r>
              <a:rPr kumimoji="0" lang="ru-RU" sz="2400" u="none" strike="noStrike" cap="none" normalizeH="0" baseline="0" dirty="0" smtClean="0">
                <a:ln>
                  <a:noFill/>
                </a:ln>
                <a:effectLst/>
                <a:latin typeface="Times New Roman" pitchFamily="18" charset="0"/>
                <a:ea typeface="Calibri" pitchFamily="34" charset="0"/>
                <a:cs typeface="Times New Roman" pitchFamily="18" charset="0"/>
              </a:rPr>
              <a:t>Качественная реакция на белок (</a:t>
            </a:r>
            <a:r>
              <a:rPr kumimoji="0" lang="ru-RU" sz="2400" u="none" strike="noStrike" cap="none" normalizeH="0" baseline="0" dirty="0" err="1" smtClean="0">
                <a:ln>
                  <a:noFill/>
                </a:ln>
                <a:effectLst/>
                <a:latin typeface="Times New Roman" pitchFamily="18" charset="0"/>
                <a:ea typeface="Calibri" pitchFamily="34" charset="0"/>
                <a:cs typeface="Times New Roman" pitchFamily="18" charset="0"/>
              </a:rPr>
              <a:t>биуретовая</a:t>
            </a:r>
            <a:r>
              <a:rPr kumimoji="0" lang="ru-RU" sz="2400" u="none" strike="noStrike" cap="none" normalizeH="0" baseline="0" dirty="0" smtClean="0">
                <a:ln>
                  <a:noFill/>
                </a:ln>
                <a:effectLst/>
                <a:latin typeface="Times New Roman" pitchFamily="18" charset="0"/>
                <a:ea typeface="Calibri" pitchFamily="34" charset="0"/>
                <a:cs typeface="Times New Roman" pitchFamily="18" charset="0"/>
              </a:rPr>
              <a:t> реакция)</a:t>
            </a:r>
            <a:endParaRPr kumimoji="0" lang="ru-RU" sz="2400" u="none" strike="noStrike" cap="none" normalizeH="0" baseline="0" dirty="0" smtClean="0">
              <a:ln>
                <a:noFill/>
              </a:ln>
              <a:effectLst/>
              <a:latin typeface="Arial" pitchFamily="34" charset="0"/>
              <a:cs typeface="Arial" pitchFamily="34" charset="0"/>
            </a:endParaRPr>
          </a:p>
        </p:txBody>
      </p:sp>
      <p:graphicFrame>
        <p:nvGraphicFramePr>
          <p:cNvPr id="6" name="Содержимое 5"/>
          <p:cNvGraphicFramePr>
            <a:graphicFrameLocks noGrp="1"/>
          </p:cNvGraphicFramePr>
          <p:nvPr>
            <p:ph idx="1"/>
          </p:nvPr>
        </p:nvGraphicFramePr>
        <p:xfrm>
          <a:off x="142844" y="2000240"/>
          <a:ext cx="4786346" cy="3143272"/>
        </p:xfrm>
        <a:graphic>
          <a:graphicData uri="http://schemas.openxmlformats.org/drawingml/2006/table">
            <a:tbl>
              <a:tblPr firstRow="1" bandRow="1">
                <a:tableStyleId>{D7AC3CCA-C797-4891-BE02-D94E43425B78}</a:tableStyleId>
              </a:tblPr>
              <a:tblGrid>
                <a:gridCol w="2393173"/>
                <a:gridCol w="2393173"/>
              </a:tblGrid>
              <a:tr h="818112">
                <a:tc>
                  <a:txBody>
                    <a:bodyPr/>
                    <a:lstStyle/>
                    <a:p>
                      <a:pPr marR="12700" indent="-203200" algn="just">
                        <a:lnSpc>
                          <a:spcPts val="1200"/>
                        </a:lnSpc>
                        <a:spcAft>
                          <a:spcPts val="890"/>
                        </a:spcAft>
                      </a:pPr>
                      <a:endParaRPr lang="ru-RU" sz="1800" dirty="0" smtClean="0"/>
                    </a:p>
                    <a:p>
                      <a:pPr marR="12700" indent="-203200" algn="just">
                        <a:lnSpc>
                          <a:spcPts val="1200"/>
                        </a:lnSpc>
                        <a:spcAft>
                          <a:spcPts val="890"/>
                        </a:spcAft>
                      </a:pPr>
                      <a:r>
                        <a:rPr lang="ru-RU" sz="1800" dirty="0" smtClean="0"/>
                        <a:t>Вид </a:t>
                      </a:r>
                      <a:r>
                        <a:rPr lang="ru-RU" sz="1800" dirty="0"/>
                        <a:t>молока, марка</a:t>
                      </a:r>
                      <a:endParaRPr lang="ru-RU" sz="1800" dirty="0">
                        <a:latin typeface="Century Schoolbook"/>
                        <a:ea typeface="Calibri"/>
                        <a:cs typeface="Century Schoolbook"/>
                      </a:endParaRPr>
                    </a:p>
                  </a:txBody>
                  <a:tcPr marL="68580" marR="68580" marT="0" marB="0"/>
                </a:tc>
                <a:tc>
                  <a:txBody>
                    <a:bodyPr/>
                    <a:lstStyle/>
                    <a:p>
                      <a:pPr marR="12700" indent="-203200" algn="just">
                        <a:lnSpc>
                          <a:spcPts val="1200"/>
                        </a:lnSpc>
                        <a:spcAft>
                          <a:spcPts val="890"/>
                        </a:spcAft>
                      </a:pPr>
                      <a:endParaRPr lang="ru-RU" sz="1800" dirty="0" smtClean="0"/>
                    </a:p>
                    <a:p>
                      <a:pPr marR="12700" indent="-203200" algn="just">
                        <a:lnSpc>
                          <a:spcPts val="1200"/>
                        </a:lnSpc>
                        <a:spcAft>
                          <a:spcPts val="890"/>
                        </a:spcAft>
                      </a:pPr>
                      <a:r>
                        <a:rPr lang="ru-RU" sz="1800" dirty="0" smtClean="0"/>
                        <a:t>Наличие </a:t>
                      </a:r>
                      <a:r>
                        <a:rPr lang="ru-RU" sz="1800" dirty="0"/>
                        <a:t>белка в молоке</a:t>
                      </a:r>
                      <a:endParaRPr lang="ru-RU" sz="1800" dirty="0">
                        <a:latin typeface="Century Schoolbook"/>
                        <a:ea typeface="Calibri"/>
                        <a:cs typeface="Century Schoolbook"/>
                      </a:endParaRPr>
                    </a:p>
                  </a:txBody>
                  <a:tcPr marL="68580" marR="68580" marT="0" marB="0"/>
                </a:tc>
              </a:tr>
              <a:tr h="990346">
                <a:tc>
                  <a:txBody>
                    <a:bodyPr/>
                    <a:lstStyle/>
                    <a:p>
                      <a:pPr marR="12700" indent="-203200" algn="just">
                        <a:lnSpc>
                          <a:spcPts val="1200"/>
                        </a:lnSpc>
                        <a:spcAft>
                          <a:spcPts val="890"/>
                        </a:spcAft>
                      </a:pPr>
                      <a:endParaRPr lang="ru-RU" sz="1800" dirty="0" smtClean="0"/>
                    </a:p>
                    <a:p>
                      <a:pPr marR="12700" indent="-203200" algn="just">
                        <a:lnSpc>
                          <a:spcPts val="1200"/>
                        </a:lnSpc>
                        <a:spcAft>
                          <a:spcPts val="890"/>
                        </a:spcAft>
                      </a:pPr>
                      <a:r>
                        <a:rPr lang="ru-RU" sz="1800" dirty="0" smtClean="0"/>
                        <a:t>1.Натуральное </a:t>
                      </a:r>
                      <a:r>
                        <a:rPr lang="ru-RU" sz="1800" dirty="0"/>
                        <a:t>коровье агрокомплекс «Новая Заря»</a:t>
                      </a:r>
                      <a:endParaRPr lang="ru-RU" sz="1800" dirty="0">
                        <a:latin typeface="Century Schoolbook"/>
                        <a:ea typeface="Calibri"/>
                        <a:cs typeface="Century Schoolbook"/>
                      </a:endParaRPr>
                    </a:p>
                  </a:txBody>
                  <a:tcPr marL="68580" marR="68580" marT="0" marB="0"/>
                </a:tc>
                <a:tc>
                  <a:txBody>
                    <a:bodyPr/>
                    <a:lstStyle/>
                    <a:p>
                      <a:pPr marR="12700" indent="-203200" algn="just">
                        <a:lnSpc>
                          <a:spcPts val="1200"/>
                        </a:lnSpc>
                        <a:spcAft>
                          <a:spcPts val="890"/>
                        </a:spcAft>
                      </a:pPr>
                      <a:endParaRPr lang="ru-RU" sz="1800" dirty="0" smtClean="0"/>
                    </a:p>
                    <a:p>
                      <a:pPr marR="12700" indent="-203200" algn="just">
                        <a:lnSpc>
                          <a:spcPts val="1200"/>
                        </a:lnSpc>
                        <a:spcAft>
                          <a:spcPts val="890"/>
                        </a:spcAft>
                      </a:pPr>
                      <a:r>
                        <a:rPr lang="ru-RU" sz="1800" dirty="0" smtClean="0"/>
                        <a:t>+</a:t>
                      </a:r>
                      <a:endParaRPr lang="ru-RU" sz="1800" dirty="0">
                        <a:latin typeface="Century Schoolbook"/>
                        <a:ea typeface="Calibri"/>
                        <a:cs typeface="Century Schoolbook"/>
                      </a:endParaRPr>
                    </a:p>
                  </a:txBody>
                  <a:tcPr marL="68580" marR="68580" marT="0" marB="0"/>
                </a:tc>
              </a:tr>
              <a:tr h="1334814">
                <a:tc>
                  <a:txBody>
                    <a:bodyPr/>
                    <a:lstStyle/>
                    <a:p>
                      <a:pPr marR="12700" indent="-203200" algn="just">
                        <a:lnSpc>
                          <a:spcPts val="1200"/>
                        </a:lnSpc>
                        <a:spcAft>
                          <a:spcPts val="890"/>
                        </a:spcAft>
                      </a:pPr>
                      <a:endParaRPr lang="ru-RU" sz="1800" dirty="0" smtClean="0"/>
                    </a:p>
                    <a:p>
                      <a:pPr marR="12700" indent="-203200" algn="just">
                        <a:lnSpc>
                          <a:spcPts val="1200"/>
                        </a:lnSpc>
                        <a:spcAft>
                          <a:spcPts val="890"/>
                        </a:spcAft>
                      </a:pPr>
                      <a:r>
                        <a:rPr lang="ru-RU" sz="1800" dirty="0" smtClean="0"/>
                        <a:t>2.Ультрапастеризованное  </a:t>
                      </a:r>
                      <a:r>
                        <a:rPr lang="ru-RU" sz="1800" dirty="0"/>
                        <a:t>«33 коровы», твердая упаковка</a:t>
                      </a:r>
                      <a:endParaRPr lang="ru-RU" sz="1800" dirty="0">
                        <a:latin typeface="Century Schoolbook"/>
                        <a:ea typeface="Calibri"/>
                        <a:cs typeface="Century Schoolbook"/>
                      </a:endParaRPr>
                    </a:p>
                  </a:txBody>
                  <a:tcPr marL="68580" marR="68580" marT="0" marB="0"/>
                </a:tc>
                <a:tc>
                  <a:txBody>
                    <a:bodyPr/>
                    <a:lstStyle/>
                    <a:p>
                      <a:pPr marR="12700" indent="-203200" algn="just">
                        <a:lnSpc>
                          <a:spcPts val="1200"/>
                        </a:lnSpc>
                        <a:spcAft>
                          <a:spcPts val="890"/>
                        </a:spcAft>
                      </a:pPr>
                      <a:endParaRPr lang="ru-RU" sz="1800" dirty="0" smtClean="0"/>
                    </a:p>
                    <a:p>
                      <a:pPr marR="12700" indent="-203200" algn="just">
                        <a:lnSpc>
                          <a:spcPts val="1200"/>
                        </a:lnSpc>
                        <a:spcAft>
                          <a:spcPts val="890"/>
                        </a:spcAft>
                      </a:pPr>
                      <a:r>
                        <a:rPr lang="ru-RU" sz="1800" dirty="0" smtClean="0"/>
                        <a:t>+, </a:t>
                      </a:r>
                      <a:r>
                        <a:rPr lang="ru-RU" sz="1800" dirty="0"/>
                        <a:t>но меньше чем в первой пробе</a:t>
                      </a:r>
                      <a:endParaRPr lang="ru-RU" sz="1800" dirty="0">
                        <a:latin typeface="Century Schoolbook"/>
                        <a:ea typeface="Calibri"/>
                        <a:cs typeface="Century Schoolbook"/>
                      </a:endParaRPr>
                    </a:p>
                  </a:txBody>
                  <a:tcPr marL="68580" marR="68580" marT="0" marB="0"/>
                </a:tc>
              </a:tr>
            </a:tbl>
          </a:graphicData>
        </a:graphic>
      </p:graphicFrame>
      <p:pic>
        <p:nvPicPr>
          <p:cNvPr id="1026" name="Picture 2" descr="F:\PB290187.JPG"/>
          <p:cNvPicPr>
            <a:picLocks noChangeAspect="1" noChangeArrowheads="1"/>
          </p:cNvPicPr>
          <p:nvPr/>
        </p:nvPicPr>
        <p:blipFill>
          <a:blip r:embed="rId2" cstate="email"/>
          <a:srcRect/>
          <a:stretch>
            <a:fillRect/>
          </a:stretch>
        </p:blipFill>
        <p:spPr bwMode="auto">
          <a:xfrm>
            <a:off x="5286380" y="1785927"/>
            <a:ext cx="3804056" cy="5072074"/>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080375" cy="1143000"/>
          </a:xfrm>
        </p:spPr>
        <p:txBody>
          <a:bodyPr>
            <a:normAutofit fontScale="90000"/>
          </a:bodyPr>
          <a:lstStyle/>
          <a:p>
            <a:r>
              <a:rPr lang="ru-RU" sz="4000" b="1" dirty="0" smtClean="0">
                <a:solidFill>
                  <a:schemeClr val="tx1"/>
                </a:solidFill>
              </a:rPr>
              <a:t>Исследование качества молока.</a:t>
            </a:r>
            <a:endParaRPr lang="ru-RU" sz="4000" dirty="0">
              <a:solidFill>
                <a:schemeClr val="tx1"/>
              </a:solidFill>
            </a:endParaRPr>
          </a:p>
        </p:txBody>
      </p:sp>
      <p:graphicFrame>
        <p:nvGraphicFramePr>
          <p:cNvPr id="10" name="Содержимое 9"/>
          <p:cNvGraphicFramePr>
            <a:graphicFrameLocks noGrp="1"/>
          </p:cNvGraphicFramePr>
          <p:nvPr>
            <p:ph idx="1"/>
          </p:nvPr>
        </p:nvGraphicFramePr>
        <p:xfrm>
          <a:off x="285720" y="2214554"/>
          <a:ext cx="6143668" cy="2714645"/>
        </p:xfrm>
        <a:graphic>
          <a:graphicData uri="http://schemas.openxmlformats.org/drawingml/2006/table">
            <a:tbl>
              <a:tblPr firstRow="1" bandRow="1">
                <a:tableStyleId>{D7AC3CCA-C797-4891-BE02-D94E43425B78}</a:tableStyleId>
              </a:tblPr>
              <a:tblGrid>
                <a:gridCol w="3071834"/>
                <a:gridCol w="3071834"/>
              </a:tblGrid>
              <a:tr h="1040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t>Вид молока, марка</a:t>
                      </a:r>
                      <a:endParaRPr lang="ru-RU" dirty="0" smtClean="0"/>
                    </a:p>
                    <a:p>
                      <a:endParaRPr lang="ru-RU" dirty="0"/>
                    </a:p>
                  </a:txBody>
                  <a:tcPr/>
                </a:tc>
                <a:tc>
                  <a:txBody>
                    <a:bodyPr/>
                    <a:lstStyle/>
                    <a:p>
                      <a:r>
                        <a:rPr lang="ru-RU" sz="1800" kern="1200" dirty="0" smtClean="0"/>
                        <a:t>Наличие в белке </a:t>
                      </a:r>
                      <a:r>
                        <a:rPr lang="ru-RU" sz="1800" kern="1200" dirty="0" err="1" smtClean="0"/>
                        <a:t>фенилаланина</a:t>
                      </a:r>
                      <a:r>
                        <a:rPr lang="ru-RU" sz="1800" kern="1200" dirty="0" smtClean="0"/>
                        <a:t>, тирозина, триптофана</a:t>
                      </a:r>
                      <a:endParaRPr lang="ru-RU" dirty="0"/>
                    </a:p>
                  </a:txBody>
                  <a:tcPr/>
                </a:tc>
              </a:tr>
              <a:tr h="836935">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1.Натуральное коровье агрокомплекс «Новая Заря»</a:t>
                      </a:r>
                      <a:endParaRPr lang="ru-RU" sz="1600" dirty="0">
                        <a:latin typeface="Century Schoolbook"/>
                        <a:ea typeface="Calibri"/>
                        <a:cs typeface="Century Schoolbook"/>
                      </a:endParaRPr>
                    </a:p>
                  </a:txBody>
                  <a:tcPr marL="68580" marR="68580" marT="0" marB="0"/>
                </a:tc>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 </a:t>
                      </a:r>
                      <a:r>
                        <a:rPr lang="ru-RU" sz="1600" dirty="0">
                          <a:latin typeface="Century Schoolbook"/>
                          <a:ea typeface="Calibri"/>
                          <a:cs typeface="Century Schoolbook"/>
                        </a:rPr>
                        <a:t>меньше, чем в пастеризованном</a:t>
                      </a:r>
                    </a:p>
                  </a:txBody>
                  <a:tcPr marL="68580" marR="68580" marT="0" marB="0"/>
                </a:tc>
              </a:tr>
              <a:tr h="836935">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2.Ультрапастеризованное  </a:t>
                      </a:r>
                      <a:r>
                        <a:rPr lang="ru-RU" sz="1600" dirty="0">
                          <a:latin typeface="Century Schoolbook"/>
                          <a:ea typeface="Calibri"/>
                          <a:cs typeface="Century Schoolbook"/>
                        </a:rPr>
                        <a:t>«33 коровы», твердая упаковка</a:t>
                      </a:r>
                    </a:p>
                  </a:txBody>
                  <a:tcPr marL="68580" marR="68580" marT="0" marB="0"/>
                </a:tc>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 </a:t>
                      </a:r>
                      <a:r>
                        <a:rPr lang="ru-RU" sz="1600" dirty="0">
                          <a:latin typeface="Century Schoolbook"/>
                          <a:ea typeface="Calibri"/>
                          <a:cs typeface="Century Schoolbook"/>
                        </a:rPr>
                        <a:t>больше, чем в домашнем</a:t>
                      </a:r>
                    </a:p>
                  </a:txBody>
                  <a:tcPr marL="68580" marR="68580" marT="0" marB="0"/>
                </a:tc>
              </a:tr>
            </a:tbl>
          </a:graphicData>
        </a:graphic>
      </p:graphicFrame>
      <p:sp>
        <p:nvSpPr>
          <p:cNvPr id="34817" name="Rectangle 1"/>
          <p:cNvSpPr>
            <a:spLocks noChangeArrowheads="1"/>
          </p:cNvSpPr>
          <p:nvPr/>
        </p:nvSpPr>
        <p:spPr bwMode="auto">
          <a:xfrm>
            <a:off x="0" y="1214422"/>
            <a:ext cx="9144000" cy="707886"/>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76213" algn="just" defTabSz="914400" rtl="0" eaLnBrk="1" fontAlgn="base" latinLnBrk="0" hangingPunct="1">
              <a:lnSpc>
                <a:spcPct val="100000"/>
              </a:lnSpc>
              <a:spcBef>
                <a:spcPct val="0"/>
              </a:spcBef>
              <a:spcAft>
                <a:spcPct val="0"/>
              </a:spcAft>
              <a:buClrTx/>
              <a:buSzTx/>
              <a:buFontTx/>
              <a:buNone/>
              <a:tabLst/>
            </a:pPr>
            <a:r>
              <a:rPr kumimoji="0" lang="ru-RU" sz="2000" b="1" u="none" strike="noStrike" cap="none" normalizeH="0" baseline="0" dirty="0" smtClean="0">
                <a:ln>
                  <a:noFill/>
                </a:ln>
                <a:effectLst/>
                <a:latin typeface="Times New Roman" pitchFamily="18" charset="0"/>
                <a:ea typeface="Calibri" pitchFamily="34" charset="0"/>
                <a:cs typeface="Times New Roman" pitchFamily="18" charset="0"/>
              </a:rPr>
              <a:t>Ксантопротеиновая реакция (на наличие в белках остатков ароматических ами­нокислот </a:t>
            </a:r>
            <a:r>
              <a:rPr kumimoji="0" lang="ru-RU" sz="2000" b="1" u="none" strike="noStrike" cap="none" normalizeH="0" baseline="0" dirty="0" err="1" smtClean="0">
                <a:ln>
                  <a:noFill/>
                </a:ln>
                <a:effectLst/>
                <a:latin typeface="Times New Roman" pitchFamily="18" charset="0"/>
                <a:ea typeface="Calibri" pitchFamily="34" charset="0"/>
                <a:cs typeface="Times New Roman" pitchFamily="18" charset="0"/>
              </a:rPr>
              <a:t>фенилаланина</a:t>
            </a:r>
            <a:r>
              <a:rPr kumimoji="0" lang="ru-RU" sz="2000" b="1" u="none" strike="noStrike" cap="none" normalizeH="0" baseline="0" dirty="0" smtClean="0">
                <a:ln>
                  <a:noFill/>
                </a:ln>
                <a:effectLst/>
                <a:latin typeface="Times New Roman" pitchFamily="18" charset="0"/>
                <a:ea typeface="Calibri" pitchFamily="34" charset="0"/>
                <a:cs typeface="Times New Roman" pitchFamily="18" charset="0"/>
              </a:rPr>
              <a:t>, тирозина, трип­тофана)</a:t>
            </a:r>
            <a:endParaRPr kumimoji="0" lang="ru-RU" sz="2000" b="1" u="none" strike="noStrike" cap="none" normalizeH="0" baseline="0" dirty="0" smtClean="0">
              <a:ln>
                <a:noFill/>
              </a:ln>
              <a:effectLst/>
              <a:latin typeface="Arial" pitchFamily="34" charset="0"/>
              <a:cs typeface="Arial" pitchFamily="34" charset="0"/>
            </a:endParaRPr>
          </a:p>
        </p:txBody>
      </p:sp>
      <p:pic>
        <p:nvPicPr>
          <p:cNvPr id="2051" name="Picture 3" descr="F:\PB290215.JPG"/>
          <p:cNvPicPr>
            <a:picLocks noChangeAspect="1" noChangeArrowheads="1"/>
          </p:cNvPicPr>
          <p:nvPr/>
        </p:nvPicPr>
        <p:blipFill>
          <a:blip r:embed="rId2" cstate="email"/>
          <a:srcRect/>
          <a:stretch>
            <a:fillRect/>
          </a:stretch>
        </p:blipFill>
        <p:spPr bwMode="auto">
          <a:xfrm>
            <a:off x="6572264" y="1849524"/>
            <a:ext cx="2294386" cy="5008476"/>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857232"/>
          <a:ext cx="8515320" cy="2275115"/>
        </p:xfrm>
        <a:graphic>
          <a:graphicData uri="http://schemas.openxmlformats.org/drawingml/2006/table">
            <a:tbl>
              <a:tblPr firstRow="1" bandRow="1">
                <a:tableStyleId>{D7AC3CCA-C797-4891-BE02-D94E43425B78}</a:tableStyleId>
              </a:tblPr>
              <a:tblGrid>
                <a:gridCol w="2838440"/>
                <a:gridCol w="2838440"/>
                <a:gridCol w="2838440"/>
              </a:tblGrid>
              <a:tr h="827315">
                <a:tc>
                  <a:txBody>
                    <a:bodyPr/>
                    <a:lstStyle/>
                    <a:p>
                      <a:r>
                        <a:rPr lang="ru-RU" dirty="0" smtClean="0"/>
                        <a:t>Вид молока, марка</a:t>
                      </a:r>
                      <a:endParaRPr lang="ru-RU" dirty="0"/>
                    </a:p>
                  </a:txBody>
                  <a:tcPr/>
                </a:tc>
                <a:tc>
                  <a:txBody>
                    <a:bodyPr/>
                    <a:lstStyle/>
                    <a:p>
                      <a:r>
                        <a:rPr lang="ru-RU" sz="1800" kern="1200" dirty="0" smtClean="0"/>
                        <a:t>Наличие казеина</a:t>
                      </a:r>
                      <a:endParaRPr lang="ru-RU" dirty="0"/>
                    </a:p>
                  </a:txBody>
                  <a:tcPr/>
                </a:tc>
                <a:tc>
                  <a:txBody>
                    <a:bodyPr/>
                    <a:lstStyle/>
                    <a:p>
                      <a:r>
                        <a:rPr lang="ru-RU" sz="1800" kern="1200" dirty="0" smtClean="0"/>
                        <a:t>Количество казеина в молоке</a:t>
                      </a:r>
                      <a:endParaRPr lang="ru-RU" dirty="0"/>
                    </a:p>
                  </a:txBody>
                  <a:tcPr/>
                </a:tc>
              </a:tr>
              <a:tr h="479317">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1.Натуральное </a:t>
                      </a:r>
                      <a:r>
                        <a:rPr lang="ru-RU" sz="1600" dirty="0">
                          <a:latin typeface="Century Schoolbook"/>
                          <a:ea typeface="Calibri"/>
                          <a:cs typeface="Century Schoolbook"/>
                        </a:rPr>
                        <a:t>коровье агрокомплекс «Новая Заря»</a:t>
                      </a:r>
                    </a:p>
                  </a:txBody>
                  <a:tcPr marL="68580" marR="68580" marT="0" marB="0"/>
                </a:tc>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a:t>
                      </a:r>
                      <a:endParaRPr lang="ru-RU" sz="1600" dirty="0">
                        <a:latin typeface="Century Schoolbook"/>
                        <a:ea typeface="Calibri"/>
                        <a:cs typeface="Century Schoolbook"/>
                      </a:endParaRPr>
                    </a:p>
                  </a:txBody>
                  <a:tcPr marL="68580" marR="68580" marT="0" marB="0"/>
                </a:tc>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Больше</a:t>
                      </a:r>
                      <a:r>
                        <a:rPr lang="ru-RU" sz="1600" dirty="0">
                          <a:latin typeface="Century Schoolbook"/>
                          <a:ea typeface="Calibri"/>
                          <a:cs typeface="Century Schoolbook"/>
                        </a:rPr>
                        <a:t>, чем в пастеризованном</a:t>
                      </a:r>
                    </a:p>
                  </a:txBody>
                  <a:tcPr marL="68580" marR="68580" marT="0" marB="0"/>
                </a:tc>
              </a:tr>
              <a:tr h="479317">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2.</a:t>
                      </a:r>
                      <a:r>
                        <a:rPr lang="ru-RU" sz="1600" baseline="0" dirty="0" smtClean="0">
                          <a:latin typeface="Century Schoolbook"/>
                          <a:ea typeface="Calibri"/>
                          <a:cs typeface="Century Schoolbook"/>
                        </a:rPr>
                        <a:t> </a:t>
                      </a:r>
                      <a:r>
                        <a:rPr lang="ru-RU" sz="1600" dirty="0" err="1" smtClean="0">
                          <a:latin typeface="Century Schoolbook"/>
                          <a:ea typeface="Calibri"/>
                          <a:cs typeface="Century Schoolbook"/>
                        </a:rPr>
                        <a:t>Ультрапастеризованное</a:t>
                      </a:r>
                      <a:r>
                        <a:rPr lang="ru-RU" sz="1600" dirty="0" smtClean="0">
                          <a:latin typeface="Century Schoolbook"/>
                          <a:ea typeface="Calibri"/>
                          <a:cs typeface="Century Schoolbook"/>
                        </a:rPr>
                        <a:t>  </a:t>
                      </a:r>
                      <a:r>
                        <a:rPr lang="ru-RU" sz="1600" dirty="0">
                          <a:latin typeface="Century Schoolbook"/>
                          <a:ea typeface="Calibri"/>
                          <a:cs typeface="Century Schoolbook"/>
                        </a:rPr>
                        <a:t>«33 коровы», твердая упаковка</a:t>
                      </a:r>
                    </a:p>
                  </a:txBody>
                  <a:tcPr marL="68580" marR="68580" marT="0" marB="0"/>
                </a:tc>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a:t>
                      </a:r>
                      <a:endParaRPr lang="ru-RU" sz="1600" dirty="0">
                        <a:latin typeface="Century Schoolbook"/>
                        <a:ea typeface="Calibri"/>
                        <a:cs typeface="Century Schoolbook"/>
                      </a:endParaRPr>
                    </a:p>
                  </a:txBody>
                  <a:tcPr marL="68580" marR="68580" marT="0" marB="0"/>
                </a:tc>
                <a:tc>
                  <a:txBody>
                    <a:bodyPr/>
                    <a:lstStyle/>
                    <a:p>
                      <a:pPr marR="12700" indent="-203200" algn="just">
                        <a:lnSpc>
                          <a:spcPts val="1200"/>
                        </a:lnSpc>
                        <a:spcAft>
                          <a:spcPts val="890"/>
                        </a:spcAft>
                      </a:pPr>
                      <a:endParaRPr lang="ru-RU" sz="1600" dirty="0" smtClean="0">
                        <a:latin typeface="Century Schoolbook"/>
                        <a:ea typeface="Calibri"/>
                        <a:cs typeface="Century Schoolbook"/>
                      </a:endParaRPr>
                    </a:p>
                    <a:p>
                      <a:pPr marR="12700" indent="-203200" algn="just">
                        <a:lnSpc>
                          <a:spcPts val="1200"/>
                        </a:lnSpc>
                        <a:spcAft>
                          <a:spcPts val="890"/>
                        </a:spcAft>
                      </a:pPr>
                      <a:r>
                        <a:rPr lang="ru-RU" sz="1600" dirty="0" smtClean="0">
                          <a:latin typeface="Century Schoolbook"/>
                          <a:ea typeface="Calibri"/>
                          <a:cs typeface="Century Schoolbook"/>
                        </a:rPr>
                        <a:t>Меньше</a:t>
                      </a:r>
                      <a:r>
                        <a:rPr lang="ru-RU" sz="1600" dirty="0">
                          <a:latin typeface="Century Schoolbook"/>
                          <a:ea typeface="Calibri"/>
                          <a:cs typeface="Century Schoolbook"/>
                        </a:rPr>
                        <a:t>, чем в первой пробе</a:t>
                      </a:r>
                    </a:p>
                  </a:txBody>
                  <a:tcPr marL="68580" marR="68580" marT="0" marB="0"/>
                </a:tc>
              </a:tr>
            </a:tbl>
          </a:graphicData>
        </a:graphic>
      </p:graphicFrame>
      <p:sp>
        <p:nvSpPr>
          <p:cNvPr id="5" name="Прямоугольник 4"/>
          <p:cNvSpPr/>
          <p:nvPr/>
        </p:nvSpPr>
        <p:spPr>
          <a:xfrm>
            <a:off x="214282" y="285728"/>
            <a:ext cx="5762155" cy="461665"/>
          </a:xfrm>
          <a:prstGeom prst="rect">
            <a:avLst/>
          </a:prstGeom>
        </p:spPr>
        <p:txBody>
          <a:bodyPr wrap="none">
            <a:spAutoFit/>
          </a:bodyPr>
          <a:lstStyle/>
          <a:p>
            <a:r>
              <a:rPr lang="ru-RU" sz="2400" b="1" dirty="0" smtClean="0"/>
              <a:t>Определение наличия казеина в молоке</a:t>
            </a:r>
            <a:endParaRPr lang="ru-RU" sz="2400" b="1" dirty="0"/>
          </a:p>
        </p:txBody>
      </p:sp>
      <p:pic>
        <p:nvPicPr>
          <p:cNvPr id="3075" name="Picture 3" descr="F:\PB290225.JPG"/>
          <p:cNvPicPr>
            <a:picLocks noChangeAspect="1" noChangeArrowheads="1"/>
          </p:cNvPicPr>
          <p:nvPr/>
        </p:nvPicPr>
        <p:blipFill>
          <a:blip r:embed="rId2" cstate="email"/>
          <a:srcRect/>
          <a:stretch>
            <a:fillRect/>
          </a:stretch>
        </p:blipFill>
        <p:spPr bwMode="auto">
          <a:xfrm>
            <a:off x="4857752" y="3230496"/>
            <a:ext cx="3643338" cy="3374568"/>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14282" y="928671"/>
          <a:ext cx="7500990" cy="2071702"/>
        </p:xfrm>
        <a:graphic>
          <a:graphicData uri="http://schemas.openxmlformats.org/drawingml/2006/table">
            <a:tbl>
              <a:tblPr firstRow="1" bandRow="1">
                <a:tableStyleId>{D7AC3CCA-C797-4891-BE02-D94E43425B78}</a:tableStyleId>
              </a:tblPr>
              <a:tblGrid>
                <a:gridCol w="3750495"/>
                <a:gridCol w="3750495"/>
              </a:tblGrid>
              <a:tr h="678278">
                <a:tc>
                  <a:txBody>
                    <a:bodyPr/>
                    <a:lstStyle/>
                    <a:p>
                      <a:r>
                        <a:rPr lang="ru-RU" sz="1800" kern="1200" dirty="0" smtClean="0"/>
                        <a:t>Вид молока, марка</a:t>
                      </a:r>
                      <a:endParaRPr lang="ru-RU" dirty="0"/>
                    </a:p>
                  </a:txBody>
                  <a:tcPr/>
                </a:tc>
                <a:tc>
                  <a:txBody>
                    <a:bodyPr/>
                    <a:lstStyle/>
                    <a:p>
                      <a:r>
                        <a:rPr lang="ru-RU" sz="1800" kern="1200" dirty="0" smtClean="0"/>
                        <a:t>Наличие углеводов  в молоке</a:t>
                      </a:r>
                      <a:endParaRPr lang="ru-RU" dirty="0"/>
                    </a:p>
                  </a:txBody>
                  <a:tcPr/>
                </a:tc>
              </a:tr>
              <a:tr h="424455">
                <a:tc>
                  <a:txBody>
                    <a:bodyPr/>
                    <a:lstStyle/>
                    <a:p>
                      <a:r>
                        <a:rPr lang="ru-RU" dirty="0" smtClean="0"/>
                        <a:t>1. Домашнее молоко</a:t>
                      </a:r>
                      <a:endParaRPr lang="ru-RU" dirty="0"/>
                    </a:p>
                  </a:txBody>
                  <a:tcPr/>
                </a:tc>
                <a:tc>
                  <a:txBody>
                    <a:bodyPr/>
                    <a:lstStyle/>
                    <a:p>
                      <a:pPr marR="12700" indent="-203200" algn="just">
                        <a:lnSpc>
                          <a:spcPts val="1200"/>
                        </a:lnSpc>
                        <a:spcAft>
                          <a:spcPts val="890"/>
                        </a:spcAft>
                      </a:pPr>
                      <a:endParaRPr lang="ru-RU" sz="1800" dirty="0" smtClean="0">
                        <a:latin typeface="Century Schoolbook"/>
                        <a:ea typeface="Calibri"/>
                        <a:cs typeface="Century Schoolbook"/>
                      </a:endParaRPr>
                    </a:p>
                    <a:p>
                      <a:pPr marR="12700" indent="-203200" algn="just">
                        <a:lnSpc>
                          <a:spcPts val="1200"/>
                        </a:lnSpc>
                        <a:spcAft>
                          <a:spcPts val="890"/>
                        </a:spcAft>
                      </a:pPr>
                      <a:r>
                        <a:rPr lang="ru-RU" sz="1800" dirty="0" smtClean="0">
                          <a:latin typeface="Century Schoolbook"/>
                          <a:ea typeface="Calibri"/>
                          <a:cs typeface="Century Schoolbook"/>
                        </a:rPr>
                        <a:t>+</a:t>
                      </a:r>
                      <a:endParaRPr lang="ru-RU" sz="1800" dirty="0">
                        <a:latin typeface="Century Schoolbook"/>
                        <a:ea typeface="Calibri"/>
                        <a:cs typeface="Century Schoolbook"/>
                      </a:endParaRPr>
                    </a:p>
                  </a:txBody>
                  <a:tcPr marL="68580" marR="68580" marT="0" marB="0"/>
                </a:tc>
              </a:tr>
              <a:tr h="9689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 Пастеризованное</a:t>
                      </a:r>
                      <a:r>
                        <a:rPr lang="ru-RU" baseline="0" dirty="0" smtClean="0"/>
                        <a:t> молоко «33 коровы»</a:t>
                      </a:r>
                      <a:endParaRPr lang="ru-RU" dirty="0" smtClean="0"/>
                    </a:p>
                    <a:p>
                      <a:endParaRPr lang="ru-RU" dirty="0"/>
                    </a:p>
                  </a:txBody>
                  <a:tcPr/>
                </a:tc>
                <a:tc>
                  <a:txBody>
                    <a:bodyPr/>
                    <a:lstStyle/>
                    <a:p>
                      <a:pPr marR="12700" indent="-203200" algn="just">
                        <a:lnSpc>
                          <a:spcPts val="1200"/>
                        </a:lnSpc>
                        <a:spcAft>
                          <a:spcPts val="890"/>
                        </a:spcAft>
                      </a:pPr>
                      <a:endParaRPr lang="ru-RU" sz="1800" dirty="0" smtClean="0">
                        <a:latin typeface="Century Schoolbook"/>
                        <a:ea typeface="Calibri"/>
                        <a:cs typeface="Century Schoolbook"/>
                      </a:endParaRPr>
                    </a:p>
                    <a:p>
                      <a:pPr marR="12700" indent="-203200" algn="just">
                        <a:lnSpc>
                          <a:spcPts val="1200"/>
                        </a:lnSpc>
                        <a:spcAft>
                          <a:spcPts val="890"/>
                        </a:spcAft>
                      </a:pPr>
                      <a:r>
                        <a:rPr lang="ru-RU" sz="1800" dirty="0" smtClean="0">
                          <a:latin typeface="Century Schoolbook"/>
                          <a:ea typeface="Calibri"/>
                          <a:cs typeface="Century Schoolbook"/>
                        </a:rPr>
                        <a:t>+, </a:t>
                      </a:r>
                      <a:r>
                        <a:rPr lang="ru-RU" sz="1800" dirty="0">
                          <a:latin typeface="Century Schoolbook"/>
                          <a:ea typeface="Calibri"/>
                          <a:cs typeface="Century Schoolbook"/>
                        </a:rPr>
                        <a:t>больше, чем в домашнем</a:t>
                      </a:r>
                    </a:p>
                  </a:txBody>
                  <a:tcPr marL="68580" marR="68580" marT="0" marB="0"/>
                </a:tc>
              </a:tr>
            </a:tbl>
          </a:graphicData>
        </a:graphic>
      </p:graphicFrame>
      <p:sp>
        <p:nvSpPr>
          <p:cNvPr id="35841" name="Rectangle 1"/>
          <p:cNvSpPr>
            <a:spLocks noChangeArrowheads="1"/>
          </p:cNvSpPr>
          <p:nvPr/>
        </p:nvSpPr>
        <p:spPr bwMode="auto">
          <a:xfrm>
            <a:off x="357158" y="428604"/>
            <a:ext cx="4515339" cy="40011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76213" algn="just" defTabSz="914400" rtl="0" eaLnBrk="1" fontAlgn="base" latinLnBrk="0" hangingPunct="1">
              <a:lnSpc>
                <a:spcPct val="100000"/>
              </a:lnSpc>
              <a:spcBef>
                <a:spcPct val="0"/>
              </a:spcBef>
              <a:spcAft>
                <a:spcPct val="0"/>
              </a:spcAft>
              <a:buClrTx/>
              <a:buSzTx/>
              <a:buFontTx/>
              <a:buNone/>
              <a:tabLst/>
            </a:pPr>
            <a:r>
              <a:rPr kumimoji="0" lang="ru-RU" sz="2000" i="0" u="none" strike="noStrike" cap="none" normalizeH="0" baseline="0" dirty="0" smtClean="0">
                <a:ln>
                  <a:noFill/>
                </a:ln>
                <a:effectLst/>
                <a:latin typeface="Arial" pitchFamily="34" charset="0"/>
                <a:ea typeface="Calibri" pitchFamily="34" charset="0"/>
                <a:cs typeface="Century Schoolbook" pitchFamily="18" charset="0"/>
              </a:rPr>
              <a:t>Определение углеводов в молоке </a:t>
            </a:r>
            <a:r>
              <a:rPr kumimoji="0" lang="ru-RU" sz="1200" b="1" i="0" u="none" strike="noStrike" cap="none" normalizeH="0" baseline="0" dirty="0" smtClean="0">
                <a:ln>
                  <a:noFill/>
                </a:ln>
                <a:effectLst/>
                <a:latin typeface="Arial" pitchFamily="34" charset="0"/>
                <a:ea typeface="Calibri" pitchFamily="34" charset="0"/>
                <a:cs typeface="Century Schoolbook" pitchFamily="18" charset="0"/>
              </a:rPr>
              <a:t>.</a:t>
            </a:r>
            <a:endParaRPr kumimoji="0" lang="ru-RU" sz="1800" b="0" i="0" u="none" strike="noStrike" cap="none" normalizeH="0" baseline="0" dirty="0" smtClean="0">
              <a:ln>
                <a:noFill/>
              </a:ln>
              <a:effectLst/>
              <a:latin typeface="Arial" pitchFamily="34" charset="0"/>
              <a:cs typeface="Arial" pitchFamily="34" charset="0"/>
            </a:endParaRPr>
          </a:p>
        </p:txBody>
      </p:sp>
      <p:pic>
        <p:nvPicPr>
          <p:cNvPr id="4098" name="Picture 2" descr="F:\PB290237.JPG"/>
          <p:cNvPicPr>
            <a:picLocks noChangeAspect="1" noChangeArrowheads="1"/>
          </p:cNvPicPr>
          <p:nvPr/>
        </p:nvPicPr>
        <p:blipFill>
          <a:blip r:embed="rId2" cstate="email"/>
          <a:srcRect/>
          <a:stretch>
            <a:fillRect/>
          </a:stretch>
        </p:blipFill>
        <p:spPr bwMode="auto">
          <a:xfrm>
            <a:off x="5500662" y="3071810"/>
            <a:ext cx="3643338" cy="3581165"/>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1" y="1142984"/>
          <a:ext cx="4000527" cy="3578523"/>
        </p:xfrm>
        <a:graphic>
          <a:graphicData uri="http://schemas.openxmlformats.org/drawingml/2006/table">
            <a:tbl>
              <a:tblPr firstRow="1" bandRow="1">
                <a:tableStyleId>{D7AC3CCA-C797-4891-BE02-D94E43425B78}</a:tableStyleId>
              </a:tblPr>
              <a:tblGrid>
                <a:gridCol w="1333509"/>
                <a:gridCol w="1333509"/>
                <a:gridCol w="1333509"/>
              </a:tblGrid>
              <a:tr h="926763">
                <a:tc>
                  <a:txBody>
                    <a:bodyPr/>
                    <a:lstStyle/>
                    <a:p>
                      <a:r>
                        <a:rPr lang="ru-RU" dirty="0" smtClean="0"/>
                        <a:t>Вид молока,</a:t>
                      </a:r>
                      <a:r>
                        <a:rPr lang="ru-RU" baseline="0" dirty="0" smtClean="0"/>
                        <a:t> марка</a:t>
                      </a:r>
                      <a:endParaRPr lang="ru-RU" dirty="0"/>
                    </a:p>
                  </a:txBody>
                  <a:tcPr/>
                </a:tc>
                <a:tc>
                  <a:txBody>
                    <a:bodyPr/>
                    <a:lstStyle/>
                    <a:p>
                      <a:r>
                        <a:rPr lang="ru-RU" sz="1800" kern="1200" dirty="0" smtClean="0"/>
                        <a:t>Наличие жира в молоке</a:t>
                      </a:r>
                      <a:endParaRPr lang="ru-RU" dirty="0"/>
                    </a:p>
                  </a:txBody>
                  <a:tcPr/>
                </a:tc>
                <a:tc>
                  <a:txBody>
                    <a:bodyPr/>
                    <a:lstStyle/>
                    <a:p>
                      <a:r>
                        <a:rPr lang="ru-RU" sz="1800" kern="1200" dirty="0" smtClean="0"/>
                        <a:t>Количество жира в молоке</a:t>
                      </a:r>
                      <a:endParaRPr lang="ru-RU" dirty="0"/>
                    </a:p>
                  </a:txBody>
                  <a:tcPr/>
                </a:tc>
              </a:tr>
              <a:tr h="733688">
                <a:tc>
                  <a:txBody>
                    <a:bodyPr/>
                    <a:lstStyle/>
                    <a:p>
                      <a:r>
                        <a:rPr lang="ru-RU" dirty="0" smtClean="0"/>
                        <a:t>1. Домашнее молоко</a:t>
                      </a:r>
                      <a:endParaRPr lang="ru-RU" dirty="0"/>
                    </a:p>
                  </a:txBody>
                  <a:tcPr/>
                </a:tc>
                <a:tc>
                  <a:txBody>
                    <a:bodyPr/>
                    <a:lstStyle/>
                    <a:p>
                      <a:pPr marR="12700" indent="-203200" algn="just">
                        <a:lnSpc>
                          <a:spcPts val="1200"/>
                        </a:lnSpc>
                        <a:spcAft>
                          <a:spcPts val="890"/>
                        </a:spcAft>
                      </a:pPr>
                      <a:endParaRPr lang="ru-RU" sz="1800" dirty="0" smtClean="0">
                        <a:latin typeface="Century Schoolbook"/>
                        <a:ea typeface="Calibri"/>
                        <a:cs typeface="Century Schoolbook"/>
                      </a:endParaRPr>
                    </a:p>
                    <a:p>
                      <a:pPr marR="12700" indent="-203200" algn="just">
                        <a:lnSpc>
                          <a:spcPts val="1200"/>
                        </a:lnSpc>
                        <a:spcAft>
                          <a:spcPts val="890"/>
                        </a:spcAft>
                      </a:pPr>
                      <a:r>
                        <a:rPr lang="ru-RU" sz="1800" dirty="0" smtClean="0">
                          <a:latin typeface="Century Schoolbook"/>
                          <a:ea typeface="Calibri"/>
                          <a:cs typeface="Century Schoolbook"/>
                        </a:rPr>
                        <a:t>+, </a:t>
                      </a:r>
                      <a:r>
                        <a:rPr lang="ru-RU" sz="1800" dirty="0">
                          <a:latin typeface="Century Schoolbook"/>
                          <a:ea typeface="Calibri"/>
                          <a:cs typeface="Century Schoolbook"/>
                        </a:rPr>
                        <a:t>больше чем во второй пробе</a:t>
                      </a:r>
                    </a:p>
                  </a:txBody>
                  <a:tcPr marL="68580" marR="68580" marT="0" marB="0"/>
                </a:tc>
                <a:tc>
                  <a:txBody>
                    <a:bodyPr/>
                    <a:lstStyle/>
                    <a:p>
                      <a:pPr marR="12700" indent="-203200" algn="just">
                        <a:lnSpc>
                          <a:spcPts val="1200"/>
                        </a:lnSpc>
                        <a:spcAft>
                          <a:spcPts val="890"/>
                        </a:spcAft>
                      </a:pPr>
                      <a:endParaRPr lang="ru-RU" sz="1800" dirty="0" smtClean="0">
                        <a:latin typeface="Century Schoolbook"/>
                        <a:ea typeface="Calibri"/>
                        <a:cs typeface="Century Schoolbook"/>
                      </a:endParaRPr>
                    </a:p>
                    <a:p>
                      <a:pPr marR="12700" indent="-203200" algn="just">
                        <a:lnSpc>
                          <a:spcPts val="1200"/>
                        </a:lnSpc>
                        <a:spcAft>
                          <a:spcPts val="890"/>
                        </a:spcAft>
                      </a:pPr>
                      <a:r>
                        <a:rPr lang="ru-RU" sz="1800" dirty="0" smtClean="0">
                          <a:latin typeface="Century Schoolbook"/>
                          <a:ea typeface="Calibri"/>
                          <a:cs typeface="Century Schoolbook"/>
                        </a:rPr>
                        <a:t>19 </a:t>
                      </a:r>
                      <a:r>
                        <a:rPr lang="ru-RU" sz="1800" dirty="0">
                          <a:latin typeface="Century Schoolbook"/>
                          <a:ea typeface="Calibri"/>
                          <a:cs typeface="Century Schoolbook"/>
                        </a:rPr>
                        <a:t>мм</a:t>
                      </a:r>
                    </a:p>
                  </a:txBody>
                  <a:tcPr marL="68580" marR="68580" marT="0" marB="0"/>
                </a:tc>
              </a:tr>
              <a:tr h="14828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 Пастеризованное</a:t>
                      </a:r>
                      <a:r>
                        <a:rPr lang="ru-RU" baseline="0" dirty="0" smtClean="0"/>
                        <a:t> молоко «33 коровы»</a:t>
                      </a:r>
                      <a:endParaRPr lang="ru-RU" dirty="0" smtClean="0"/>
                    </a:p>
                    <a:p>
                      <a:endParaRPr lang="ru-RU" dirty="0"/>
                    </a:p>
                  </a:txBody>
                  <a:tcPr/>
                </a:tc>
                <a:tc>
                  <a:txBody>
                    <a:bodyPr/>
                    <a:lstStyle/>
                    <a:p>
                      <a:pPr marR="12700" indent="-203200" algn="just">
                        <a:lnSpc>
                          <a:spcPts val="1200"/>
                        </a:lnSpc>
                        <a:spcAft>
                          <a:spcPts val="890"/>
                        </a:spcAft>
                      </a:pPr>
                      <a:endParaRPr lang="ru-RU" sz="1800" dirty="0" smtClean="0">
                        <a:latin typeface="Century Schoolbook"/>
                        <a:ea typeface="Calibri"/>
                        <a:cs typeface="Century Schoolbook"/>
                      </a:endParaRPr>
                    </a:p>
                    <a:p>
                      <a:pPr marR="12700" indent="-203200" algn="just">
                        <a:lnSpc>
                          <a:spcPts val="1200"/>
                        </a:lnSpc>
                        <a:spcAft>
                          <a:spcPts val="890"/>
                        </a:spcAft>
                      </a:pPr>
                      <a:r>
                        <a:rPr lang="ru-RU" sz="1800" dirty="0" smtClean="0">
                          <a:latin typeface="Century Schoolbook"/>
                          <a:ea typeface="Calibri"/>
                          <a:cs typeface="Century Schoolbook"/>
                        </a:rPr>
                        <a:t>+, </a:t>
                      </a:r>
                      <a:r>
                        <a:rPr lang="ru-RU" sz="1800" dirty="0">
                          <a:latin typeface="Century Schoolbook"/>
                          <a:ea typeface="Calibri"/>
                          <a:cs typeface="Century Schoolbook"/>
                        </a:rPr>
                        <a:t>меньше, чем в первой пробе</a:t>
                      </a:r>
                    </a:p>
                  </a:txBody>
                  <a:tcPr marL="68580" marR="68580" marT="0" marB="0"/>
                </a:tc>
                <a:tc>
                  <a:txBody>
                    <a:bodyPr/>
                    <a:lstStyle/>
                    <a:p>
                      <a:pPr marR="12700" indent="-203200" algn="just">
                        <a:lnSpc>
                          <a:spcPts val="1200"/>
                        </a:lnSpc>
                        <a:spcAft>
                          <a:spcPts val="890"/>
                        </a:spcAft>
                      </a:pPr>
                      <a:endParaRPr lang="ru-RU" sz="1800" dirty="0" smtClean="0">
                        <a:latin typeface="Century Schoolbook"/>
                        <a:ea typeface="Calibri"/>
                        <a:cs typeface="Century Schoolbook"/>
                      </a:endParaRPr>
                    </a:p>
                    <a:p>
                      <a:pPr marR="12700" indent="-203200" algn="just">
                        <a:lnSpc>
                          <a:spcPts val="1200"/>
                        </a:lnSpc>
                        <a:spcAft>
                          <a:spcPts val="890"/>
                        </a:spcAft>
                      </a:pPr>
                      <a:r>
                        <a:rPr lang="ru-RU" sz="1800" dirty="0" smtClean="0">
                          <a:latin typeface="Century Schoolbook"/>
                          <a:ea typeface="Calibri"/>
                          <a:cs typeface="Century Schoolbook"/>
                        </a:rPr>
                        <a:t>15 </a:t>
                      </a:r>
                      <a:r>
                        <a:rPr lang="ru-RU" sz="1800" dirty="0">
                          <a:latin typeface="Century Schoolbook"/>
                          <a:ea typeface="Calibri"/>
                          <a:cs typeface="Century Schoolbook"/>
                        </a:rPr>
                        <a:t>мм</a:t>
                      </a:r>
                    </a:p>
                  </a:txBody>
                  <a:tcPr marL="68580" marR="68580" marT="0" marB="0"/>
                </a:tc>
              </a:tr>
            </a:tbl>
          </a:graphicData>
        </a:graphic>
      </p:graphicFrame>
      <p:sp>
        <p:nvSpPr>
          <p:cNvPr id="37889" name="Rectangle 1"/>
          <p:cNvSpPr>
            <a:spLocks noChangeArrowheads="1"/>
          </p:cNvSpPr>
          <p:nvPr/>
        </p:nvSpPr>
        <p:spPr bwMode="auto">
          <a:xfrm>
            <a:off x="357158" y="428604"/>
            <a:ext cx="2979790" cy="461665"/>
          </a:xfrm>
          <a:prstGeom prst="rect">
            <a:avLst/>
          </a:prstGeom>
          <a:solidFill>
            <a:schemeClr val="bg1"/>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76213" algn="just" defTabSz="914400" rtl="0" eaLnBrk="1" fontAlgn="base" latinLnBrk="0" hangingPunct="1">
              <a:lnSpc>
                <a:spcPct val="100000"/>
              </a:lnSpc>
              <a:spcBef>
                <a:spcPct val="0"/>
              </a:spcBef>
              <a:spcAft>
                <a:spcPct val="0"/>
              </a:spcAft>
              <a:buClrTx/>
              <a:buSzTx/>
              <a:buFontTx/>
              <a:buNone/>
              <a:tabLst/>
            </a:pPr>
            <a:r>
              <a:rPr kumimoji="0" lang="ru-RU" sz="2400" b="1" u="none" strike="noStrike" cap="none" normalizeH="0" baseline="0" dirty="0" smtClean="0">
                <a:ln>
                  <a:noFill/>
                </a:ln>
                <a:effectLst/>
                <a:latin typeface="Times New Roman" pitchFamily="18" charset="0"/>
                <a:ea typeface="Calibri" pitchFamily="34" charset="0"/>
                <a:cs typeface="Times New Roman" pitchFamily="18" charset="0"/>
              </a:rPr>
              <a:t>Определение жира</a:t>
            </a:r>
            <a:endParaRPr kumimoji="0" lang="ru-RU" sz="2400" b="1" u="none" strike="noStrike" cap="none" normalizeH="0" baseline="0" dirty="0" smtClean="0">
              <a:ln>
                <a:noFill/>
              </a:ln>
              <a:effectLst/>
              <a:latin typeface="Arial" pitchFamily="34" charset="0"/>
              <a:cs typeface="Arial" pitchFamily="34" charset="0"/>
            </a:endParaRPr>
          </a:p>
        </p:txBody>
      </p:sp>
      <p:pic>
        <p:nvPicPr>
          <p:cNvPr id="5122" name="Picture 2" descr="F:\PB290206.JPG"/>
          <p:cNvPicPr>
            <a:picLocks noChangeAspect="1" noChangeArrowheads="1"/>
          </p:cNvPicPr>
          <p:nvPr/>
        </p:nvPicPr>
        <p:blipFill>
          <a:blip r:embed="rId2" cstate="email"/>
          <a:srcRect/>
          <a:stretch>
            <a:fillRect/>
          </a:stretch>
        </p:blipFill>
        <p:spPr bwMode="auto">
          <a:xfrm>
            <a:off x="5214942" y="214290"/>
            <a:ext cx="3929058" cy="3615235"/>
          </a:xfrm>
          <a:prstGeom prst="rect">
            <a:avLst/>
          </a:prstGeom>
          <a:noFill/>
        </p:spPr>
      </p:pic>
      <p:pic>
        <p:nvPicPr>
          <p:cNvPr id="5123" name="Picture 3" descr="F:\PB290233.JPG"/>
          <p:cNvPicPr>
            <a:picLocks noChangeAspect="1" noChangeArrowheads="1"/>
          </p:cNvPicPr>
          <p:nvPr/>
        </p:nvPicPr>
        <p:blipFill>
          <a:blip r:embed="rId3" cstate="email"/>
          <a:srcRect/>
          <a:stretch>
            <a:fillRect/>
          </a:stretch>
        </p:blipFill>
        <p:spPr bwMode="auto">
          <a:xfrm>
            <a:off x="4286248" y="3857628"/>
            <a:ext cx="4857752" cy="2745136"/>
          </a:xfrm>
          <a:prstGeom prst="rect">
            <a:avLst/>
          </a:prstGeom>
          <a:noFill/>
        </p:spPr>
      </p:pic>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u="sng" dirty="0" smtClean="0">
                <a:solidFill>
                  <a:schemeClr val="tx1"/>
                </a:solidFill>
              </a:rPr>
              <a:t>Цель работы:</a:t>
            </a:r>
            <a:endParaRPr lang="ru-RU" dirty="0">
              <a:solidFill>
                <a:schemeClr val="tx1"/>
              </a:solidFill>
            </a:endParaRPr>
          </a:p>
        </p:txBody>
      </p:sp>
      <p:sp>
        <p:nvSpPr>
          <p:cNvPr id="3" name="Содержимое 2"/>
          <p:cNvSpPr>
            <a:spLocks noGrp="1"/>
          </p:cNvSpPr>
          <p:nvPr>
            <p:ph sz="half" idx="1"/>
          </p:nvPr>
        </p:nvSpPr>
        <p:spPr>
          <a:xfrm>
            <a:off x="0" y="1714488"/>
            <a:ext cx="9001156" cy="2286016"/>
          </a:xfrm>
        </p:spPr>
        <p:txBody>
          <a:bodyPr>
            <a:normAutofit fontScale="92500" lnSpcReduction="20000"/>
          </a:bodyPr>
          <a:lstStyle/>
          <a:p>
            <a:pPr>
              <a:buNone/>
            </a:pPr>
            <a:r>
              <a:rPr lang="ru-RU" sz="2400" dirty="0" smtClean="0">
                <a:latin typeface="Arial Black" pitchFamily="34" charset="0"/>
              </a:rPr>
              <a:t>   Изучить различную литературу по работам</a:t>
            </a:r>
          </a:p>
          <a:p>
            <a:pPr>
              <a:buNone/>
            </a:pPr>
            <a:r>
              <a:rPr lang="ru-RU" sz="2400" dirty="0" smtClean="0">
                <a:latin typeface="Arial Black" pitchFamily="34" charset="0"/>
              </a:rPr>
              <a:t>   Дмитрия Ивановича Менделеева в области молочного дела и сыроварения, выявить вклад великого ученого в развитие  знаний о выращивании скота, реализации молочной продукции  и рассмотреть применение идей Д.И.Менделеева в современном сельхозпроизводстве на примере Старицкого района.</a:t>
            </a:r>
            <a:endParaRPr lang="ru-RU" sz="2400" dirty="0">
              <a:latin typeface="Arial Black" pitchFamily="34" charset="0"/>
            </a:endParaRPr>
          </a:p>
        </p:txBody>
      </p:sp>
      <p:pic>
        <p:nvPicPr>
          <p:cNvPr id="1026" name="Picture 2"/>
          <p:cNvPicPr>
            <a:picLocks noGrp="1" noChangeAspect="1" noChangeArrowheads="1"/>
          </p:cNvPicPr>
          <p:nvPr>
            <p:ph sz="half" idx="2"/>
          </p:nvPr>
        </p:nvPicPr>
        <p:blipFill>
          <a:blip r:embed="rId3" cstate="print"/>
          <a:srcRect/>
          <a:stretch>
            <a:fillRect/>
          </a:stretch>
        </p:blipFill>
        <p:spPr bwMode="auto">
          <a:xfrm>
            <a:off x="2428859" y="3786190"/>
            <a:ext cx="4881597" cy="2928958"/>
          </a:xfrm>
          <a:prstGeom prst="rect">
            <a:avLst/>
          </a:prstGeom>
          <a:noFill/>
          <a:ln w="9525">
            <a:noFill/>
            <a:miter lim="800000"/>
            <a:headEnd/>
            <a:tailEnd/>
          </a:ln>
          <a:effectLst/>
        </p:spPr>
      </p:pic>
    </p:spTree>
  </p:cSld>
  <p:clrMapOvr>
    <a:masterClrMapping/>
  </p:clrMapOvr>
  <p:transition spd="slow">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normAutofit/>
          </a:bodyPr>
          <a:lstStyle/>
          <a:p>
            <a:pPr algn="ctr"/>
            <a:r>
              <a:rPr lang="ru-RU" dirty="0" smtClean="0">
                <a:solidFill>
                  <a:schemeClr val="tx1"/>
                </a:solidFill>
              </a:rPr>
              <a:t>Выводы:</a:t>
            </a:r>
            <a:endParaRPr lang="ru-RU" dirty="0">
              <a:solidFill>
                <a:schemeClr val="tx1"/>
              </a:solidFill>
            </a:endParaRPr>
          </a:p>
        </p:txBody>
      </p:sp>
      <p:sp>
        <p:nvSpPr>
          <p:cNvPr id="3" name="Содержимое 2"/>
          <p:cNvSpPr>
            <a:spLocks noGrp="1"/>
          </p:cNvSpPr>
          <p:nvPr>
            <p:ph idx="1"/>
          </p:nvPr>
        </p:nvSpPr>
        <p:spPr>
          <a:xfrm>
            <a:off x="285720" y="857232"/>
            <a:ext cx="8715436" cy="6000768"/>
          </a:xfrm>
        </p:spPr>
        <p:txBody>
          <a:bodyPr>
            <a:normAutofit/>
          </a:bodyPr>
          <a:lstStyle/>
          <a:p>
            <a:pPr>
              <a:buNone/>
            </a:pPr>
            <a:r>
              <a:rPr lang="ru-RU" sz="1800" dirty="0" smtClean="0">
                <a:latin typeface="+mj-lt"/>
              </a:rPr>
              <a:t>Д.И.Менделеев - подлинный учёный - энциклопедист. Среди его заслуг – не только первостепенные открытия в области химии, экономики, метрологии, просвещении, но и ценнейшие труды в области сельского хозяйства.</a:t>
            </a:r>
          </a:p>
          <a:p>
            <a:pPr>
              <a:buNone/>
            </a:pPr>
            <a:r>
              <a:rPr lang="ru-RU" sz="1800" dirty="0" smtClean="0">
                <a:latin typeface="+mj-lt"/>
              </a:rPr>
              <a:t>Животноводство по всей России считалось еще менее прибыльным, чем земледелие. В этих непростых условиях гений Д.И.Менделеева увидел возможность на практике доказать, что выход из сложившегося положения нужно искать, организуя сельскохозяйственные артели по переработке излишков молока. Д.И.Менделеев создаёт свою программу развития сельского хозяйства страны в целом, которая изложена во многих его экономических работах, но наиболее полно в книге "Заветные мысли". </a:t>
            </a:r>
          </a:p>
          <a:p>
            <a:pPr>
              <a:buNone/>
            </a:pPr>
            <a:r>
              <a:rPr lang="ru-RU" sz="1800" dirty="0" smtClean="0">
                <a:latin typeface="+mj-lt"/>
              </a:rPr>
              <a:t>Основное научное наследие в области переработки молока и  сыроварении нашло  развитие и воплощение в деятельности сельскохозяйственных предприятий Старицкого района. Но по моему мнению не все идеи Дмитрия Ивановича воплотились в предприятиях нашего района: реализация продукции на месте не происходит.</a:t>
            </a:r>
          </a:p>
          <a:p>
            <a:pPr>
              <a:buNone/>
            </a:pPr>
            <a:r>
              <a:rPr lang="ru-RU" sz="1800" dirty="0" smtClean="0">
                <a:latin typeface="+mj-lt"/>
              </a:rPr>
              <a:t>Изучив современное состояние животноводческой отрасли в Старицком районе, мы можем выявить следующие тенденции. В современной экономической ситуации удается «выжить» и развиваться  только крупным сельскохозяйственным объединениям, типа </a:t>
            </a:r>
            <a:r>
              <a:rPr lang="ru-RU" sz="1800" dirty="0" err="1" smtClean="0">
                <a:latin typeface="+mj-lt"/>
              </a:rPr>
              <a:t>агрохолдингов</a:t>
            </a:r>
            <a:r>
              <a:rPr lang="ru-RU" sz="1800" dirty="0" smtClean="0">
                <a:latin typeface="+mj-lt"/>
              </a:rPr>
              <a:t>, тогда как мелкие колхозы и фермеры в большинстве своем разоряются и терпят убытки.</a:t>
            </a:r>
            <a:endParaRPr lang="ru-RU" sz="1800" dirty="0">
              <a:latin typeface="+mj-lt"/>
            </a:endParaRPr>
          </a:p>
        </p:txBody>
      </p:sp>
    </p:spTree>
  </p:cSld>
  <p:clrMapOvr>
    <a:masterClrMapping/>
  </p:clrMapOvr>
  <p:transition spd="slow">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928934"/>
            <a:ext cx="8229600" cy="1143000"/>
          </a:xfrm>
        </p:spPr>
        <p:txBody>
          <a:bodyPr/>
          <a:lstStyle/>
          <a:p>
            <a:pPr algn="ctr"/>
            <a:r>
              <a:rPr lang="ru-RU" dirty="0" smtClean="0">
                <a:solidFill>
                  <a:schemeClr val="tx1"/>
                </a:solidFill>
              </a:rPr>
              <a:t>СПАСИБО ЗА ВНИМАНИЕ</a:t>
            </a:r>
            <a:endParaRPr lang="ru-RU" dirty="0">
              <a:solidFill>
                <a:schemeClr val="tx1"/>
              </a:solidFill>
            </a:endParaRP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214290"/>
            <a:ext cx="8229600" cy="1143000"/>
          </a:xfrm>
        </p:spPr>
        <p:txBody>
          <a:bodyPr/>
          <a:lstStyle/>
          <a:p>
            <a:pPr algn="ctr"/>
            <a:r>
              <a:rPr lang="ru-RU" b="1" u="sng" dirty="0" smtClean="0">
                <a:solidFill>
                  <a:schemeClr val="tx1"/>
                </a:solidFill>
              </a:rPr>
              <a:t>Задачи исследования</a:t>
            </a:r>
            <a:r>
              <a:rPr lang="ru-RU" b="1" dirty="0" smtClean="0">
                <a:solidFill>
                  <a:schemeClr val="tx1"/>
                </a:solidFill>
              </a:rPr>
              <a:t>:  </a:t>
            </a:r>
            <a:endParaRPr lang="ru-RU" dirty="0" smtClean="0">
              <a:solidFill>
                <a:schemeClr val="tx1"/>
              </a:solidFill>
            </a:endParaRPr>
          </a:p>
        </p:txBody>
      </p:sp>
      <p:sp>
        <p:nvSpPr>
          <p:cNvPr id="3" name="Содержимое 2"/>
          <p:cNvSpPr>
            <a:spLocks noGrp="1"/>
          </p:cNvSpPr>
          <p:nvPr>
            <p:ph idx="1"/>
          </p:nvPr>
        </p:nvSpPr>
        <p:spPr>
          <a:xfrm>
            <a:off x="285720" y="1428736"/>
            <a:ext cx="8429684" cy="5143536"/>
          </a:xfrm>
        </p:spPr>
        <p:txBody>
          <a:bodyPr>
            <a:normAutofit fontScale="85000" lnSpcReduction="20000"/>
          </a:bodyPr>
          <a:lstStyle/>
          <a:p>
            <a:pPr lvl="0"/>
            <a:r>
              <a:rPr lang="ru-RU" b="1" dirty="0" smtClean="0"/>
              <a:t>Изучить работы Д.И. Менделеева  по животноводству, молочному делу</a:t>
            </a:r>
          </a:p>
          <a:p>
            <a:pPr lvl="0"/>
            <a:r>
              <a:rPr lang="ru-RU" b="1" dirty="0" smtClean="0"/>
              <a:t>Изучить работы критиков и аналитиков различного времени  по сельскохозяйственным работам  в области животноводства и переработки молочной продукции Д.И. Менделеева</a:t>
            </a:r>
          </a:p>
          <a:p>
            <a:pPr lvl="0"/>
            <a:r>
              <a:rPr lang="ru-RU" b="1" dirty="0" smtClean="0"/>
              <a:t>Выявить  вклад  великого ученого в развитие животноводства, молочного дела.</a:t>
            </a:r>
          </a:p>
          <a:p>
            <a:pPr lvl="0"/>
            <a:r>
              <a:rPr lang="ru-RU" b="1" dirty="0" smtClean="0"/>
              <a:t>Изучить состояние животноводческой отрасли сельского хозяйства в Старицком районе на современном  этапе.</a:t>
            </a:r>
          </a:p>
          <a:p>
            <a:pPr lvl="0"/>
            <a:r>
              <a:rPr lang="ru-RU" b="1" dirty="0" smtClean="0"/>
              <a:t>Выяснить, применяются ли научные изыскания Д.И. Менделеева в современном молочном производстве на примере Старицкого района.</a:t>
            </a:r>
          </a:p>
          <a:p>
            <a:pPr lvl="0"/>
            <a:r>
              <a:rPr lang="ru-RU" b="1" dirty="0" smtClean="0"/>
              <a:t>Провести собственные исследования </a:t>
            </a:r>
          </a:p>
          <a:p>
            <a:endParaRPr lang="ru-RU" dirty="0">
              <a:solidFill>
                <a:schemeClr val="bg1"/>
              </a:solidFill>
            </a:endParaRP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2625" y="214290"/>
            <a:ext cx="8080375" cy="857256"/>
          </a:xfrm>
        </p:spPr>
        <p:txBody>
          <a:bodyPr/>
          <a:lstStyle/>
          <a:p>
            <a:pPr algn="ctr"/>
            <a:r>
              <a:rPr lang="ru-RU" sz="2000" b="1" dirty="0" smtClean="0">
                <a:solidFill>
                  <a:schemeClr val="accent1">
                    <a:lumMod val="20000"/>
                    <a:lumOff val="80000"/>
                  </a:schemeClr>
                </a:solidFill>
              </a:rPr>
              <a:t>Идеи Д.И. Менделеева о развитии скотоводства в России</a:t>
            </a:r>
            <a:endParaRPr lang="ru-RU" sz="2000" dirty="0"/>
          </a:p>
        </p:txBody>
      </p:sp>
      <p:sp>
        <p:nvSpPr>
          <p:cNvPr id="3" name="Содержимое 2"/>
          <p:cNvSpPr>
            <a:spLocks noGrp="1"/>
          </p:cNvSpPr>
          <p:nvPr>
            <p:ph idx="1"/>
          </p:nvPr>
        </p:nvSpPr>
        <p:spPr>
          <a:xfrm>
            <a:off x="285720" y="1000108"/>
            <a:ext cx="5000660" cy="5715040"/>
          </a:xfrm>
        </p:spPr>
        <p:txBody>
          <a:bodyPr/>
          <a:lstStyle/>
          <a:p>
            <a:pPr>
              <a:buNone/>
            </a:pPr>
            <a:r>
              <a:rPr lang="ru-RU" sz="1800" dirty="0" smtClean="0">
                <a:solidFill>
                  <a:schemeClr val="tx1"/>
                </a:solidFill>
                <a:latin typeface="+mn-lt"/>
                <a:ea typeface="+mn-ea"/>
                <a:cs typeface="+mn-cs"/>
              </a:rPr>
              <a:t>      Огромное значение придавал Д. И. Менделеев развитию жи­вотноводства в России, считал,  что доходность молочного скотоводства зависит от многих условий. Дмитрий Иванович считал, сто разведение молочного скота – эта отрасль, которой должны заниматься мелкие земледельцы, самостоятельные хозяева Д. И. Менделеев резко возражал против распространенного в те годы одностороннего увлечения «расой» скота и иностран­ными породами, мало приспособленными к русским условиям, горячо защищал «русскую породу» скота и доказывал исклю­чительное значение правильного кормления. В доказательство своих предположений Д.И.Менделеев приводит в пример хозяйство Серова в Бежецком уезде, где при хороших кормах получали высокие удои и от среднерусской породы; Менделеев писал: «Не породу надо искать нашим хозяевам, а знания в отборке  и умении кормить».</a:t>
            </a:r>
          </a:p>
          <a:p>
            <a:endParaRPr lang="ru-RU" dirty="0"/>
          </a:p>
        </p:txBody>
      </p:sp>
      <p:pic>
        <p:nvPicPr>
          <p:cNvPr id="4" name="Picture 4" descr="сканирование0015"/>
          <p:cNvPicPr>
            <a:picLocks noChangeAspect="1" noChangeArrowheads="1"/>
          </p:cNvPicPr>
          <p:nvPr/>
        </p:nvPicPr>
        <p:blipFill>
          <a:blip r:embed="rId2" cstate="email"/>
          <a:srcRect/>
          <a:stretch>
            <a:fillRect/>
          </a:stretch>
        </p:blipFill>
        <p:spPr>
          <a:xfrm>
            <a:off x="5214942" y="924075"/>
            <a:ext cx="3786213" cy="5916720"/>
          </a:xfrm>
          <a:prstGeom prst="rect">
            <a:avLst/>
          </a:prstGeom>
          <a:noFill/>
        </p:spPr>
      </p:pic>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229600" cy="6357982"/>
          </a:xfrm>
        </p:spPr>
        <p:txBody>
          <a:bodyPr>
            <a:normAutofit/>
          </a:bodyPr>
          <a:lstStyle/>
          <a:p>
            <a:pPr>
              <a:buNone/>
            </a:pPr>
            <a:r>
              <a:rPr lang="ru-RU" sz="2200" b="1" dirty="0" smtClean="0">
                <a:solidFill>
                  <a:schemeClr val="accent1">
                    <a:lumMod val="20000"/>
                    <a:lumOff val="80000"/>
                  </a:schemeClr>
                </a:solidFill>
              </a:rPr>
              <a:t>В результате изучения данной проблемы, Д.И.Менделеевым было предложено несколько замечаний относительно крестьянского скотоводства.</a:t>
            </a:r>
          </a:p>
          <a:p>
            <a:pPr>
              <a:buNone/>
            </a:pPr>
            <a:endParaRPr lang="ru-RU" sz="2200" b="1" dirty="0" smtClean="0">
              <a:solidFill>
                <a:schemeClr val="accent1">
                  <a:lumMod val="20000"/>
                  <a:lumOff val="80000"/>
                </a:schemeClr>
              </a:solidFill>
            </a:endParaRPr>
          </a:p>
          <a:p>
            <a:pPr>
              <a:buNone/>
            </a:pPr>
            <a:r>
              <a:rPr lang="ru-RU" sz="2200" dirty="0" smtClean="0"/>
              <a:t>1</a:t>
            </a:r>
            <a:r>
              <a:rPr lang="ru-RU" sz="2400" dirty="0" smtClean="0"/>
              <a:t>..Первое предложение касается отправления к г-ну Серову разводчиков скота, заинтересованных в развитии данной отрасли.</a:t>
            </a:r>
          </a:p>
          <a:p>
            <a:pPr>
              <a:buNone/>
            </a:pPr>
            <a:r>
              <a:rPr lang="ru-RU" sz="2400" dirty="0" smtClean="0"/>
              <a:t>2.Второе предложение относится к тому, чтобы дать ссуду крестьянам на разведение артельного травосеяния. </a:t>
            </a:r>
          </a:p>
          <a:p>
            <a:pPr>
              <a:buNone/>
            </a:pPr>
            <a:r>
              <a:rPr lang="ru-RU" sz="2400" dirty="0" smtClean="0"/>
              <a:t>3.Третье предложение касается самого г-на Серова. Он предложил каким-нибудь образом поощрить этого деятеля в области сельского хозяйства. </a:t>
            </a:r>
          </a:p>
          <a:p>
            <a:pPr>
              <a:buNone/>
            </a:pPr>
            <a:endParaRPr lang="ru-RU" dirty="0">
              <a:solidFill>
                <a:schemeClr val="bg1"/>
              </a:solidFill>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142852"/>
            <a:ext cx="8229600" cy="1143008"/>
          </a:xfrm>
        </p:spPr>
        <p:txBody>
          <a:bodyPr>
            <a:normAutofit fontScale="90000"/>
          </a:bodyPr>
          <a:lstStyle/>
          <a:p>
            <a:r>
              <a:rPr lang="ru-RU" sz="2700" b="1" dirty="0" smtClean="0">
                <a:solidFill>
                  <a:schemeClr val="tx1"/>
                </a:solidFill>
              </a:rPr>
              <a:t>Вклад Д.И.Менделеева в развитие сыроварения  и </a:t>
            </a:r>
            <a:r>
              <a:rPr lang="ru-RU" sz="2700" b="1" dirty="0" err="1" smtClean="0">
                <a:solidFill>
                  <a:schemeClr val="tx1"/>
                </a:solidFill>
              </a:rPr>
              <a:t>маслоделания</a:t>
            </a:r>
            <a:r>
              <a:rPr lang="ru-RU" sz="2700" b="1" dirty="0" smtClean="0">
                <a:solidFill>
                  <a:schemeClr val="tx1"/>
                </a:solidFill>
              </a:rPr>
              <a:t>  в России в 60 – 70-х годах 19 века.</a:t>
            </a:r>
            <a:r>
              <a:rPr lang="ru-RU" b="1" dirty="0" smtClean="0">
                <a:solidFill>
                  <a:schemeClr val="bg1"/>
                </a:solidFill>
              </a:rPr>
              <a:t/>
            </a:r>
            <a:br>
              <a:rPr lang="ru-RU" b="1" dirty="0" smtClean="0">
                <a:solidFill>
                  <a:schemeClr val="bg1"/>
                </a:solidFill>
              </a:rPr>
            </a:br>
            <a:endParaRPr lang="ru-RU" dirty="0">
              <a:solidFill>
                <a:schemeClr val="bg1"/>
              </a:solidFill>
            </a:endParaRPr>
          </a:p>
        </p:txBody>
      </p:sp>
      <p:sp>
        <p:nvSpPr>
          <p:cNvPr id="3" name="Содержимое 2"/>
          <p:cNvSpPr>
            <a:spLocks noGrp="1"/>
          </p:cNvSpPr>
          <p:nvPr>
            <p:ph idx="1"/>
          </p:nvPr>
        </p:nvSpPr>
        <p:spPr>
          <a:xfrm>
            <a:off x="571472" y="1357298"/>
            <a:ext cx="8229600" cy="5286412"/>
          </a:xfrm>
        </p:spPr>
        <p:txBody>
          <a:bodyPr>
            <a:normAutofit/>
          </a:bodyPr>
          <a:lstStyle/>
          <a:p>
            <a:pPr>
              <a:buNone/>
            </a:pPr>
            <a:r>
              <a:rPr lang="ru-RU" sz="2000" dirty="0" smtClean="0"/>
              <a:t>Чтоб показать то значение, которое имеет введение в России крестьянского артельного сыроварения, Д.И. Менделеевым было посещено и описана работа нескольких сыроварен в Тверской области:</a:t>
            </a:r>
          </a:p>
          <a:p>
            <a:r>
              <a:rPr lang="ru-RU" sz="2400" dirty="0" err="1" smtClean="0"/>
              <a:t>Глазовская</a:t>
            </a:r>
            <a:r>
              <a:rPr lang="ru-RU" sz="2400" dirty="0" smtClean="0"/>
              <a:t> сыроварня (</a:t>
            </a:r>
            <a:r>
              <a:rPr lang="ru-RU" sz="2400" dirty="0" err="1" smtClean="0"/>
              <a:t>Бежецкий</a:t>
            </a:r>
            <a:r>
              <a:rPr lang="ru-RU" sz="2400" dirty="0" smtClean="0"/>
              <a:t> уезд)</a:t>
            </a:r>
          </a:p>
          <a:p>
            <a:r>
              <a:rPr lang="ru-RU" sz="2400" dirty="0" smtClean="0"/>
              <a:t>Михайловская сыроварня в Весьегонском уезде </a:t>
            </a:r>
          </a:p>
          <a:p>
            <a:r>
              <a:rPr lang="ru-RU" sz="2400" dirty="0" err="1" smtClean="0"/>
              <a:t>Едимновская</a:t>
            </a:r>
            <a:r>
              <a:rPr lang="ru-RU" sz="2400" dirty="0" smtClean="0"/>
              <a:t>, где заведено </a:t>
            </a:r>
            <a:r>
              <a:rPr lang="ru-RU" sz="2400" dirty="0" err="1" smtClean="0"/>
              <a:t>голштинское</a:t>
            </a:r>
            <a:r>
              <a:rPr lang="ru-RU" sz="2400" dirty="0" smtClean="0"/>
              <a:t> сыроварение </a:t>
            </a:r>
          </a:p>
          <a:p>
            <a:r>
              <a:rPr lang="ru-RU" sz="2400" dirty="0" err="1" smtClean="0"/>
              <a:t>Сущовская</a:t>
            </a:r>
            <a:r>
              <a:rPr lang="ru-RU" sz="2400" dirty="0" smtClean="0"/>
              <a:t>, совершенно крестьянская,  </a:t>
            </a:r>
          </a:p>
          <a:p>
            <a:r>
              <a:rPr lang="ru-RU" sz="2400" dirty="0" err="1" smtClean="0"/>
              <a:t>Видогощская</a:t>
            </a:r>
            <a:r>
              <a:rPr lang="ru-RU" sz="2400" dirty="0" smtClean="0"/>
              <a:t> сыроварня, </a:t>
            </a:r>
          </a:p>
          <a:p>
            <a:r>
              <a:rPr lang="ru-RU" sz="2400" dirty="0" err="1" smtClean="0"/>
              <a:t>Щербовская</a:t>
            </a:r>
            <a:r>
              <a:rPr lang="ru-RU" sz="2400" dirty="0" smtClean="0"/>
              <a:t> сыроварня </a:t>
            </a:r>
            <a:r>
              <a:rPr lang="ru-RU" sz="2400" dirty="0" err="1" smtClean="0"/>
              <a:t>Новотожского</a:t>
            </a:r>
            <a:r>
              <a:rPr lang="ru-RU" sz="2400" dirty="0" smtClean="0"/>
              <a:t> уезда. </a:t>
            </a:r>
          </a:p>
          <a:p>
            <a:pPr>
              <a:buNone/>
            </a:pPr>
            <a:endParaRPr lang="ru-RU" sz="2000"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14290"/>
            <a:ext cx="8229600" cy="6643710"/>
          </a:xfrm>
        </p:spPr>
        <p:txBody>
          <a:bodyPr>
            <a:normAutofit/>
          </a:bodyPr>
          <a:lstStyle/>
          <a:p>
            <a:pPr>
              <a:buNone/>
            </a:pPr>
            <a:r>
              <a:rPr lang="ru-RU" sz="2000" dirty="0" smtClean="0"/>
              <a:t>В </a:t>
            </a:r>
            <a:r>
              <a:rPr lang="ru-RU" sz="2000" dirty="0" err="1" smtClean="0"/>
              <a:t>петрищевской</a:t>
            </a:r>
            <a:r>
              <a:rPr lang="ru-RU" sz="2000" dirty="0" smtClean="0"/>
              <a:t> сыроварне, что находилась в Старицком уезде, Дмитрий Иванович не был, но порядок, существующий на сыроварне, знал от г-на Козлова, владельца сыроварни. Там существовал следующий порядок: крестьяне отдавали издавна помещику яловых коров на прогулку летом, т. е. на пастьбу на его выгонах, и платили за это деньги.</a:t>
            </a:r>
          </a:p>
          <a:p>
            <a:pPr>
              <a:buNone/>
            </a:pPr>
            <a:r>
              <a:rPr lang="ru-RU" sz="2000" dirty="0" smtClean="0"/>
              <a:t>Д.И.Менделеев остался доволен экспериментом и убедил членов Вольного экономического общества, что выделенные на эксперимент деньги пошли впрок. Кроме того, в своём отчёте о командировке, Дмитрий Иванович прозорливо заметил, что работать на полях и получать больше прибыли  будут не разрозненные крестьянские хозяйства, а артели. </a:t>
            </a:r>
          </a:p>
          <a:p>
            <a:pPr>
              <a:buNone/>
            </a:pPr>
            <a:r>
              <a:rPr lang="ru-RU" sz="2000" dirty="0" smtClean="0"/>
              <a:t>      </a:t>
            </a:r>
          </a:p>
          <a:p>
            <a:pPr>
              <a:buNone/>
            </a:pPr>
            <a:r>
              <a:rPr lang="ru-RU" sz="2000" dirty="0" smtClean="0"/>
              <a:t>  Итак, до сих пор Менделеев у нас считается великим химиком - и только. А ведь он был еще недюжинным экономистом, российским предпринимателем, горячо отстаивавшим идею, что научные новшества и изобретения должны превращаться в источник богатства.</a:t>
            </a:r>
            <a:endParaRPr lang="ru-RU" sz="2000" dirty="0"/>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b="1" dirty="0" smtClean="0"/>
              <a:t/>
            </a:r>
            <a:br>
              <a:rPr lang="ru-RU" sz="3200" b="1" dirty="0" smtClean="0"/>
            </a:br>
            <a:r>
              <a:rPr lang="ru-RU" sz="3200" b="1" dirty="0" smtClean="0">
                <a:solidFill>
                  <a:schemeClr val="tx1"/>
                </a:solidFill>
              </a:rPr>
              <a:t>Животноводческая отрасль , молочная промышленность и сыроварение в Старицком районе.</a:t>
            </a:r>
            <a:br>
              <a:rPr lang="ru-RU" sz="3200" b="1" dirty="0" smtClean="0">
                <a:solidFill>
                  <a:schemeClr val="tx1"/>
                </a:solidFill>
              </a:rPr>
            </a:br>
            <a:endParaRPr lang="ru-RU" sz="3200" dirty="0">
              <a:solidFill>
                <a:schemeClr val="tx1"/>
              </a:solidFill>
            </a:endParaRPr>
          </a:p>
        </p:txBody>
      </p:sp>
      <p:sp>
        <p:nvSpPr>
          <p:cNvPr id="3" name="Содержимое 2"/>
          <p:cNvSpPr>
            <a:spLocks noGrp="1"/>
          </p:cNvSpPr>
          <p:nvPr>
            <p:ph idx="1"/>
          </p:nvPr>
        </p:nvSpPr>
        <p:spPr/>
        <p:txBody>
          <a:bodyPr/>
          <a:lstStyle/>
          <a:p>
            <a:r>
              <a:rPr lang="ru-RU" sz="1800" dirty="0" smtClean="0"/>
              <a:t>В районе построен целый ряд новых животноводческих комплексов с беспривязным содержанием коров, улучшена кормовая база, уход, ведется тщательная племенная работа. Хотя Дмитрий Иванович Менделеев выступал против увлечения голландскими породами, но все равно мы наблюдаем тенденцию закупки племенного скота в Голландии. Новая порода привела к увеличению удоев молока. Все это говорит о серьезных положительных тенденциях в развитии животноводческой отрасли Старицкого района. По итогам за первое полугодие 2010 года Старицкий район занимает первое место по объемам валового производства молока среди районов Тверской области. Лидирующими хозяйствами по производству молока являются Агрохолдинг «Ратмир» (47% в общем объеме производства по району), ООО «Северный лен-Старица» (21%).</a:t>
            </a:r>
            <a:br>
              <a:rPr lang="ru-RU" sz="1800" dirty="0" smtClean="0"/>
            </a:br>
            <a:endParaRPr lang="ru-RU" sz="1800" dirty="0"/>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285860"/>
            <a:ext cx="8229600" cy="1219200"/>
          </a:xfrm>
        </p:spPr>
        <p:txBody>
          <a:bodyPr>
            <a:noAutofit/>
          </a:bodyPr>
          <a:lstStyle/>
          <a:p>
            <a:pPr algn="ctr"/>
            <a:r>
              <a:rPr lang="ru-RU" sz="3200" b="1" dirty="0" smtClean="0">
                <a:solidFill>
                  <a:schemeClr val="tx1"/>
                </a:solidFill>
              </a:rPr>
              <a:t>Животноводческая отрасль , молочная промышленность и сыроварение в Старицком районе.</a:t>
            </a:r>
            <a:r>
              <a:rPr lang="ru-RU" sz="3200" b="1" dirty="0" smtClean="0"/>
              <a:t/>
            </a:r>
            <a:br>
              <a:rPr lang="ru-RU" sz="3200" b="1" dirty="0" smtClean="0"/>
            </a:br>
            <a:endParaRPr lang="ru-RU" sz="3200" dirty="0"/>
          </a:p>
        </p:txBody>
      </p:sp>
      <p:sp>
        <p:nvSpPr>
          <p:cNvPr id="3" name="Содержимое 2"/>
          <p:cNvSpPr>
            <a:spLocks noGrp="1"/>
          </p:cNvSpPr>
          <p:nvPr>
            <p:ph idx="1"/>
          </p:nvPr>
        </p:nvSpPr>
        <p:spPr>
          <a:xfrm>
            <a:off x="428596" y="2286000"/>
            <a:ext cx="8229600" cy="4572000"/>
          </a:xfrm>
        </p:spPr>
        <p:txBody>
          <a:bodyPr>
            <a:normAutofit/>
          </a:bodyPr>
          <a:lstStyle/>
          <a:p>
            <a:pPr>
              <a:buNone/>
            </a:pPr>
            <a:r>
              <a:rPr lang="ru-RU" sz="2000" dirty="0" smtClean="0"/>
              <a:t>Значительного роста производства сельхозпредприятия района добиваются за счет привлечения инвестиций. За последние 5 лет в хозяйства района было вложено более 500 млн. руб. Многие хозяйства в 2006- 2009 гг., приобретая технику по лизингу(более 32 млн. руб.) и получая льготные кредиты ( на сумму около 100 млн. руб.), значительно обновили свой машинно-тракторный парк, продолжают строительство и реконструкцию животноводческих объектов.</a:t>
            </a:r>
            <a:endParaRPr lang="ru-RU" sz="2000" dirty="0"/>
          </a:p>
        </p:txBody>
      </p:sp>
    </p:spTree>
  </p:cSld>
  <p:clrMapOvr>
    <a:masterClrMapping/>
  </p:clrMapOvr>
  <p:transition spd="slow">
    <p:wedge/>
  </p:transition>
  <p:timing>
    <p:tnLst>
      <p:par>
        <p:cTn id="1" dur="indefinite" restart="never" nodeType="tmRoot"/>
      </p:par>
    </p:tnLst>
  </p:timing>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дигибридное скрещивание</Template>
  <TotalTime>374</TotalTime>
  <Words>1629</Words>
  <Application>Microsoft Office PowerPoint</Application>
  <PresentationFormat>Экран (4:3)</PresentationFormat>
  <Paragraphs>130</Paragraphs>
  <Slides>21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Training</vt:lpstr>
      <vt:lpstr>ИССЛЕДОВАТЕЛЬСКАЯ  РАБОТА НА ТЕМУ: ВКЛАД ДМИТРИЯ ИВАНОВИЧА МЕНДЕЛЕЕВА В РАЗВИТИЕ МОЛОЧНОЙ ПРОМЫШЛЕННОСТИ И СЫРОВАРЕНИЯ </vt:lpstr>
      <vt:lpstr>Цель работы:</vt:lpstr>
      <vt:lpstr>Задачи исследования:  </vt:lpstr>
      <vt:lpstr>Идеи Д.И. Менделеева о развитии скотоводства в России</vt:lpstr>
      <vt:lpstr>Слайд 5</vt:lpstr>
      <vt:lpstr>Вклад Д.И.Менделеева в развитие сыроварения  и маслоделания  в России в 60 – 70-х годах 19 века. </vt:lpstr>
      <vt:lpstr>Слайд 7</vt:lpstr>
      <vt:lpstr> Животноводческая отрасль , молочная промышленность и сыроварение в Старицком районе. </vt:lpstr>
      <vt:lpstr>Животноводческая отрасль , молочная промышленность и сыроварение в Старицком районе. </vt:lpstr>
      <vt:lpstr>Пример агрофирмы в д. Черничено. Отчет об экскурсии. </vt:lpstr>
      <vt:lpstr>Пример агрофирмы в д. Черничено. Отчет об экскурсии. </vt:lpstr>
      <vt:lpstr>Слайд 12</vt:lpstr>
      <vt:lpstr>Старицкий маслосырзавод  ОАО «СТАРИЦКИЙ СЫР»</vt:lpstr>
      <vt:lpstr>Физические, химические и биохимические свойства составных частей молока.</vt:lpstr>
      <vt:lpstr>Исследование качества молока.</vt:lpstr>
      <vt:lpstr>Исследование качества молока.</vt:lpstr>
      <vt:lpstr>Слайд 17</vt:lpstr>
      <vt:lpstr>Слайд 18</vt:lpstr>
      <vt:lpstr>Слайд 19</vt:lpstr>
      <vt:lpstr>Выводы:</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ИССЛЕДОВАТЕЛЬСКАЯ  РАБОТА НА ТЕМУ: ВКЛАД ДМИТРИЯ ИВАНОВИЧА МЕНДЕЛЕЕВА В РАЗВИТИЕ МОЛОЧНОЙ ПРОМЫШЛЕННОСТИ И СЫРОВАРЕНИЯ</dc:title>
  <dc:creator>TSC</dc:creator>
  <cp:lastModifiedBy>Елена</cp:lastModifiedBy>
  <cp:revision>42</cp:revision>
  <dcterms:created xsi:type="dcterms:W3CDTF">2011-11-30T14:19:26Z</dcterms:created>
  <dcterms:modified xsi:type="dcterms:W3CDTF">2012-05-05T10:36:08Z</dcterms:modified>
</cp:coreProperties>
</file>