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2" r:id="rId1"/>
  </p:sldMasterIdLst>
  <p:sldIdLst>
    <p:sldId id="256" r:id="rId2"/>
    <p:sldId id="257" r:id="rId3"/>
    <p:sldId id="310" r:id="rId4"/>
    <p:sldId id="258" r:id="rId5"/>
    <p:sldId id="260" r:id="rId6"/>
    <p:sldId id="259" r:id="rId7"/>
    <p:sldId id="305" r:id="rId8"/>
    <p:sldId id="306" r:id="rId9"/>
    <p:sldId id="304" r:id="rId10"/>
    <p:sldId id="263" r:id="rId11"/>
    <p:sldId id="307" r:id="rId12"/>
    <p:sldId id="302" r:id="rId13"/>
    <p:sldId id="288" r:id="rId14"/>
    <p:sldId id="308" r:id="rId15"/>
    <p:sldId id="291" r:id="rId16"/>
    <p:sldId id="290" r:id="rId17"/>
    <p:sldId id="309" r:id="rId18"/>
    <p:sldId id="289" r:id="rId19"/>
    <p:sldId id="297" r:id="rId20"/>
    <p:sldId id="276" r:id="rId21"/>
    <p:sldId id="278" r:id="rId22"/>
    <p:sldId id="292" r:id="rId23"/>
    <p:sldId id="293" r:id="rId24"/>
    <p:sldId id="295" r:id="rId25"/>
    <p:sldId id="282" r:id="rId26"/>
    <p:sldId id="280" r:id="rId27"/>
    <p:sldId id="281" r:id="rId28"/>
    <p:sldId id="303" r:id="rId29"/>
    <p:sldId id="296" r:id="rId3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25E5076-3810-47DD-B79F-674D7AD40C01}" styleName="Темный стиль 1 -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21" autoAdjust="0"/>
    <p:restoredTop sz="94709" autoAdjust="0"/>
  </p:normalViewPr>
  <p:slideViewPr>
    <p:cSldViewPr>
      <p:cViewPr varScale="1">
        <p:scale>
          <a:sx n="104" d="100"/>
          <a:sy n="104" d="100"/>
        </p:scale>
        <p:origin x="-180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6398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E780AB-B0B7-4F1B-B917-6A304D176247}" type="datetimeFigureOut">
              <a:rPr lang="ru-RU"/>
              <a:pPr>
                <a:defRPr/>
              </a:pPr>
              <a:t>05.05.2012</a:t>
            </a:fld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55C283-8FF2-4605-9C33-1AF4384A23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5FCFE0-1AA8-4245-B035-B32A7359924B}" type="datetimeFigureOut">
              <a:rPr lang="ru-RU"/>
              <a:pPr>
                <a:defRPr/>
              </a:pPr>
              <a:t>05.05.2012</a:t>
            </a:fld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16213E-6F1B-4151-9D6E-28703DA874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B3DC84-7CE8-4608-8BA5-BE31DCF5BCFE}" type="datetimeFigureOut">
              <a:rPr lang="ru-RU"/>
              <a:pPr>
                <a:defRPr/>
              </a:pPr>
              <a:t>05.05.2012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EDB78A-3AEB-4417-8ADC-E951F5B227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19812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3A354D-23E1-4A05-881F-7FE2489FBC8C}" type="datetimeFigureOut">
              <a:rPr lang="ru-RU"/>
              <a:pPr>
                <a:defRPr/>
              </a:pPr>
              <a:t>05.05.2012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19812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EF3039-FBAC-4D51-AA96-9718169CE8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19812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F13FCE-4F72-436F-9B8F-87EEDEECC9D0}" type="datetimeFigureOut">
              <a:rPr lang="ru-RU"/>
              <a:pPr>
                <a:defRPr/>
              </a:pPr>
              <a:t>05.05.2012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19812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BCC415-8A5F-420C-B1C0-A7217211D5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3438" y="1752600"/>
            <a:ext cx="3924300" cy="2057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3438" y="3962400"/>
            <a:ext cx="3924300" cy="2057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19812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0A7271-EB7F-4C57-B7F8-7B867BA82C6A}" type="datetimeFigureOut">
              <a:rPr lang="ru-RU"/>
              <a:pPr>
                <a:defRPr/>
              </a:pPr>
              <a:t>05.05.2012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19812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0869FF-7E3C-4DF7-B377-E18C89FC61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66738" y="1752600"/>
            <a:ext cx="3924300" cy="2057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3438" y="1752600"/>
            <a:ext cx="3924300" cy="2057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566738" y="3962400"/>
            <a:ext cx="3924300" cy="2057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3438" y="3962400"/>
            <a:ext cx="3924300" cy="2057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19812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4C2AE7-6C3C-49D1-94F4-CC6A54D260AD}" type="datetimeFigureOut">
              <a:rPr lang="ru-RU"/>
              <a:pPr>
                <a:defRPr/>
              </a:pPr>
              <a:t>05.05.2012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19812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F61187-688E-4424-86AE-DB487807EB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3A4375-74FF-4A7E-93EF-71F1762C3173}" type="datetimeFigureOut">
              <a:rPr lang="ru-RU"/>
              <a:pPr>
                <a:defRPr/>
              </a:pPr>
              <a:t>05.05.2012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A8455F-BF03-43AF-A888-0F4A1B66E5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DC3225-A7FE-4F8B-BCDF-5880CD8E5106}" type="datetimeFigureOut">
              <a:rPr lang="ru-RU"/>
              <a:pPr>
                <a:defRPr/>
              </a:pPr>
              <a:t>05.05.2012</a:t>
            </a:fld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042A33-60A8-4F85-A401-D273497D82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C6AE78-8E13-4507-AD82-FC3BFBBF9A80}" type="datetimeFigureOut">
              <a:rPr lang="ru-RU"/>
              <a:pPr>
                <a:defRPr/>
              </a:pPr>
              <a:t>05.05.2012</a:t>
            </a:fld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AA388A-6EFE-4FD0-8F94-6825BF1DF3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5784C1-14F4-4C33-8AC6-969FDC585E00}" type="datetimeFigureOut">
              <a:rPr lang="ru-RU"/>
              <a:pPr>
                <a:defRPr/>
              </a:pPr>
              <a:t>05.05.2012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C9F007-65E9-4BFA-8383-2AC3728775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E66196-44D8-432B-BA94-9016EFABA39B}" type="datetimeFigureOut">
              <a:rPr lang="ru-RU"/>
              <a:pPr>
                <a:defRPr/>
              </a:pPr>
              <a:t>05.05.2012</a:t>
            </a:fld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F6F88C-539B-43F1-B50D-0155211164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7308AA-E775-4F87-89B0-5157CE4ADCA0}" type="datetimeFigureOut">
              <a:rPr lang="ru-RU"/>
              <a:pPr>
                <a:defRPr/>
              </a:pPr>
              <a:t>05.05.2012</a:t>
            </a:fld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A61902-9766-4669-8778-C125EBBC56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1531A2-0A56-4201-86CD-77D6B7E5011B}" type="datetimeFigureOut">
              <a:rPr lang="ru-RU"/>
              <a:pPr>
                <a:defRPr/>
              </a:pPr>
              <a:t>05.05.2012</a:t>
            </a:fld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E1AAE4-9E84-49C0-AF51-B6167EEF0D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8731D8-BCB2-488C-9D4A-A8F879990D0E}" type="datetimeFigureOut">
              <a:rPr lang="ru-RU"/>
              <a:pPr>
                <a:defRPr/>
              </a:pPr>
              <a:t>05.05.2012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8C2A74-E3B7-4141-80CB-35DF0309E8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3F98D0D4-34DD-45D6-B59E-03E53EEDFA7D}" type="datetimeFigureOut">
              <a:rPr lang="ru-RU"/>
              <a:pPr>
                <a:defRPr/>
              </a:pPr>
              <a:t>05.05.2012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74456E94-82FD-434F-9191-329F799DE5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87" r:id="rId1"/>
    <p:sldLayoutId id="2147484288" r:id="rId2"/>
    <p:sldLayoutId id="2147484289" r:id="rId3"/>
    <p:sldLayoutId id="2147484284" r:id="rId4"/>
    <p:sldLayoutId id="2147484290" r:id="rId5"/>
    <p:sldLayoutId id="2147484285" r:id="rId6"/>
    <p:sldLayoutId id="2147484291" r:id="rId7"/>
    <p:sldLayoutId id="2147484292" r:id="rId8"/>
    <p:sldLayoutId id="2147484293" r:id="rId9"/>
    <p:sldLayoutId id="2147484286" r:id="rId10"/>
    <p:sldLayoutId id="2147484294" r:id="rId11"/>
    <p:sldLayoutId id="2147484295" r:id="rId12"/>
    <p:sldLayoutId id="2147484296" r:id="rId13"/>
    <p:sldLayoutId id="2147484297" r:id="rId14"/>
    <p:sldLayoutId id="2147484298" r:id="rId15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p.astrakhan.net/Refer/3.htm" TargetMode="External"/><Relationship Id="rId2" Type="http://schemas.openxmlformats.org/officeDocument/2006/relationships/hyperlink" Target="http://www.narzem.ru/starica-klimat.htmlhttp:/www.ru.wikipedia.or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org_der_pl_star/htm1" TargetMode="External"/><Relationship Id="rId5" Type="http://schemas.openxmlformats.org/officeDocument/2006/relationships/hyperlink" Target="http://turist-vodnik.narod.ru/werkhnajawolga.html" TargetMode="External"/><Relationship Id="rId4" Type="http://schemas.openxmlformats.org/officeDocument/2006/relationships/hyperlink" Target="http://forum.ihunter.ru/lofiversion/index.php/t5419.html" TargetMode="Externa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-59" y="-171450"/>
            <a:ext cx="9059130" cy="2243128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700" dirty="0"/>
              <a:t>          </a:t>
            </a:r>
            <a:r>
              <a:rPr lang="ru-RU" sz="2000" dirty="0"/>
              <a:t>Муниципальное образовательное учреждение</a:t>
            </a:r>
            <a:br>
              <a:rPr lang="ru-RU" sz="2000" dirty="0"/>
            </a:br>
            <a:r>
              <a:rPr lang="ru-RU" sz="2000" dirty="0"/>
              <a:t>Ново – Ямская средняя школа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0" y="1916113"/>
            <a:ext cx="9144000" cy="4584700"/>
          </a:xfrm>
        </p:spPr>
        <p:txBody>
          <a:bodyPr anchor="ctr"/>
          <a:lstStyle/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2000" dirty="0" smtClean="0"/>
          </a:p>
          <a:p>
            <a:pPr marL="609600" indent="-609600"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dirty="0" smtClean="0"/>
              <a:t>   </a:t>
            </a:r>
            <a:r>
              <a:rPr lang="ru-RU" b="1" dirty="0" smtClean="0"/>
              <a:t>Памятник природы </a:t>
            </a:r>
          </a:p>
          <a:p>
            <a:pPr algn="ctr">
              <a:buFont typeface="Wingdings 2" pitchFamily="18" charset="2"/>
              <a:buNone/>
              <a:defRPr/>
            </a:pPr>
            <a:r>
              <a:rPr lang="ru-RU" b="1" dirty="0" smtClean="0"/>
              <a:t>«Лес «Сельцовские заломки»</a:t>
            </a:r>
            <a:endParaRPr lang="ru-RU" dirty="0" smtClean="0"/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2800" dirty="0" smtClean="0"/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2000" dirty="0" smtClean="0"/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2000" dirty="0" smtClean="0"/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2000" dirty="0" smtClean="0"/>
          </a:p>
          <a:p>
            <a:pPr marL="609600" indent="-609600" algn="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600" dirty="0" smtClean="0">
                <a:latin typeface="Arial" charset="0"/>
              </a:rPr>
              <a:t>Работу выполнила </a:t>
            </a:r>
          </a:p>
          <a:p>
            <a:pPr marL="609600" indent="-609600" algn="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600" dirty="0" smtClean="0">
                <a:latin typeface="Arial" charset="0"/>
              </a:rPr>
              <a:t>ученица 10-Б класса Денисова Юлия </a:t>
            </a:r>
          </a:p>
          <a:p>
            <a:pPr marL="609600" indent="-609600" algn="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600" dirty="0" smtClean="0"/>
              <a:t>                                  </a:t>
            </a:r>
            <a:r>
              <a:rPr lang="ru-RU" sz="1600" dirty="0" smtClean="0">
                <a:latin typeface="Arial" charset="0"/>
              </a:rPr>
              <a:t>Преподаватель учитель географии </a:t>
            </a:r>
          </a:p>
          <a:p>
            <a:pPr marL="609600" indent="-609600" algn="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600" dirty="0" smtClean="0">
                <a:latin typeface="Arial" charset="0"/>
              </a:rPr>
              <a:t>Каякина Надежда Николаевна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105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Памятники природы Старицкого района</a:t>
            </a:r>
            <a:endParaRPr lang="ru-RU" dirty="0"/>
          </a:p>
        </p:txBody>
      </p:sp>
      <p:sp>
        <p:nvSpPr>
          <p:cNvPr id="23555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857375"/>
            <a:ext cx="3924300" cy="4267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400" smtClean="0"/>
              <a:t>44 памятника природы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2400" smtClean="0"/>
              <a:t>Общая площадь- 8076 га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endParaRPr lang="ru-RU" sz="2000" smtClean="0"/>
          </a:p>
        </p:txBody>
      </p:sp>
      <p:pic>
        <p:nvPicPr>
          <p:cNvPr id="23556" name="Picture 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140200" y="1844675"/>
            <a:ext cx="4681538" cy="348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dirty="0" smtClean="0"/>
              <a:t>Памятники природы ново- ямского сельского поселения</a:t>
            </a:r>
            <a:endParaRPr lang="ru-RU" dirty="0"/>
          </a:p>
        </p:txBody>
      </p:sp>
      <p:pic>
        <p:nvPicPr>
          <p:cNvPr id="24579" name="Picture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57188" y="1500188"/>
            <a:ext cx="3970337" cy="2857500"/>
          </a:xfrm>
        </p:spPr>
      </p:pic>
      <p:pic>
        <p:nvPicPr>
          <p:cNvPr id="24580" name="Picture 6" descr="S630450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4429125" y="2928938"/>
            <a:ext cx="4343400" cy="3257550"/>
          </a:xfrm>
          <a:noFill/>
        </p:spPr>
      </p:pic>
      <p:sp>
        <p:nvSpPr>
          <p:cNvPr id="24581" name="TextBox 4"/>
          <p:cNvSpPr txBox="1">
            <a:spLocks noChangeArrowheads="1"/>
          </p:cNvSpPr>
          <p:nvPr/>
        </p:nvSpPr>
        <p:spPr bwMode="auto">
          <a:xfrm>
            <a:off x="428625" y="4572000"/>
            <a:ext cx="37861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Пещера Чукавинская</a:t>
            </a:r>
          </a:p>
        </p:txBody>
      </p:sp>
      <p:sp>
        <p:nvSpPr>
          <p:cNvPr id="24582" name="TextBox 5"/>
          <p:cNvSpPr txBox="1">
            <a:spLocks noChangeArrowheads="1"/>
          </p:cNvSpPr>
          <p:nvPr/>
        </p:nvSpPr>
        <p:spPr bwMode="auto">
          <a:xfrm>
            <a:off x="4643438" y="2500313"/>
            <a:ext cx="41433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/>
              <a:t>«Лес «Сельцовские заломки»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>
              <a:defRPr/>
            </a:pPr>
            <a:r>
              <a:rPr lang="ru-RU" sz="2400" b="1" dirty="0" smtClean="0"/>
              <a:t>Район исследования </a:t>
            </a:r>
            <a:br>
              <a:rPr lang="ru-RU" sz="2400" b="1" dirty="0" smtClean="0"/>
            </a:br>
            <a:r>
              <a:rPr lang="ru-RU" sz="2400" b="1" dirty="0" smtClean="0"/>
              <a:t>памятник природы «Лес «Сельцовские  заломки»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2560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b="1" dirty="0" smtClean="0"/>
              <a:t>Основные характеристики:</a:t>
            </a:r>
          </a:p>
          <a:p>
            <a:r>
              <a:rPr lang="ru-RU" sz="2800" dirty="0" smtClean="0"/>
              <a:t>Тип -  лесной массив</a:t>
            </a:r>
          </a:p>
          <a:p>
            <a:r>
              <a:rPr lang="ru-RU" sz="2800" dirty="0" smtClean="0"/>
              <a:t>Название -  Лес "Сельцовские Заломки"</a:t>
            </a:r>
          </a:p>
          <a:p>
            <a:r>
              <a:rPr lang="ru-RU" sz="2800" dirty="0" smtClean="0"/>
              <a:t>Категория  - памятник природы</a:t>
            </a:r>
          </a:p>
          <a:p>
            <a:r>
              <a:rPr lang="ru-RU" sz="2800" dirty="0" smtClean="0"/>
              <a:t>Уровень  - региональный </a:t>
            </a:r>
          </a:p>
          <a:p>
            <a:r>
              <a:rPr lang="ru-RU" sz="2800" dirty="0" smtClean="0"/>
              <a:t>Год создания  - 1993</a:t>
            </a:r>
          </a:p>
          <a:p>
            <a:r>
              <a:rPr lang="ru-RU" sz="2800" dirty="0" smtClean="0"/>
              <a:t>Площадь (га)  - 20.0 га</a:t>
            </a:r>
          </a:p>
          <a:p>
            <a:r>
              <a:rPr lang="ru-RU" sz="2800" dirty="0" smtClean="0"/>
              <a:t>Категория МСОП  - III, IV.</a:t>
            </a:r>
          </a:p>
          <a:p>
            <a:r>
              <a:rPr lang="ru-RU" sz="2800" b="1" dirty="0" smtClean="0"/>
              <a:t>Землепользователь</a:t>
            </a:r>
            <a:r>
              <a:rPr lang="ru-RU" sz="2800" dirty="0" smtClean="0"/>
              <a:t>: администрация Ново – Ямского сельского поселения</a:t>
            </a:r>
          </a:p>
          <a:p>
            <a:pPr>
              <a:buFont typeface="Wingdings 2" pitchFamily="18" charset="2"/>
              <a:buNone/>
            </a:pPr>
            <a:endParaRPr lang="ru-RU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/>
              <a:t>Район исследования </a:t>
            </a:r>
            <a:br>
              <a:rPr lang="ru-RU" dirty="0" smtClean="0"/>
            </a:br>
            <a:r>
              <a:rPr lang="ru-RU" dirty="0" smtClean="0"/>
              <a:t>«Лес «Сельцовские заломки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550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/>
              <a:t>«Лес «Сельцовские заломки»» представляет собой склон правого коренного берега р. Волга с многочисленными обнажениями известняков на месте заброшенных каменоломен на протяжении около 2 км от г. Старицы вниз по течению. Ширина склона в среднем около 100 м. На </a:t>
            </a:r>
            <a:r>
              <a:rPr lang="ru-RU" dirty="0" err="1" smtClean="0"/>
              <a:t>олуговелом</a:t>
            </a:r>
            <a:r>
              <a:rPr lang="ru-RU" dirty="0" smtClean="0"/>
              <a:t> склоне растут поодиночке и небольшими группами вязы, сосны и рябины, по мере удаления от Старицы постепенно переходящие в сосновый лес.  В травяном покрове преобладают злаки и разнотравье.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ru-RU" dirty="0"/>
          </a:p>
        </p:txBody>
      </p:sp>
      <p:pic>
        <p:nvPicPr>
          <p:cNvPr id="26628" name="Picture 6" descr="S6304478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4663" y="1916113"/>
            <a:ext cx="4643437" cy="348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Природоохранная ценность </a:t>
            </a:r>
            <a:endParaRPr lang="ru-RU" dirty="0"/>
          </a:p>
        </p:txBody>
      </p:sp>
      <p:sp>
        <p:nvSpPr>
          <p:cNvPr id="2765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smtClean="0"/>
              <a:t>Исключительная природоохранная ценность связана с произрастанием здесь травянистого растения из семейства орхидных – ятрышника шлемовидного, занесенного в Красную книгу. Это единственное достоверно известное местообитание данного вида в Тверской области. </a:t>
            </a:r>
          </a:p>
          <a:p>
            <a:r>
              <a:rPr lang="ru-RU" sz="2000" smtClean="0"/>
              <a:t>Большую часть территории занимает сосновый лес. На территории памятника природы встречается много лекарственных растений: первоцвет весенний, душица, тысячелистник.</a:t>
            </a:r>
          </a:p>
          <a:p>
            <a:r>
              <a:rPr lang="ru-RU" sz="2000" smtClean="0"/>
              <a:t>Кроме ятрышника шлемовидного здесь произрастают и другие растения, занесённые в Красную книгу. Это ландыш майский и первоцвет весенний. </a:t>
            </a:r>
          </a:p>
          <a:p>
            <a:r>
              <a:rPr lang="ru-RU" sz="2000" smtClean="0"/>
              <a:t>Здесь также обитают редкие бабочки: голубянка, карликовая голубянка, ленточница Камила, махоон, внесенный в Красную книгу.</a:t>
            </a:r>
          </a:p>
          <a:p>
            <a:r>
              <a:rPr lang="ru-RU" sz="2000" smtClean="0"/>
              <a:t> Природоохранную ценность представляет собой, и небольшое скопление вязов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/>
              <a:t>Выходы известняков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/>
        <p:txBody>
          <a:bodyPr>
            <a:normAutofit fontScale="700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/>
              <a:t>Повсеместно видны выходы на поверхности известняка и доломита, в районе пещеры он достигает приблизительно около 7 метров, очень ярко выражено горизонтальное залегание пород, относящихся к </a:t>
            </a:r>
            <a:r>
              <a:rPr lang="ru-RU" dirty="0" err="1" smtClean="0"/>
              <a:t>мячковскому</a:t>
            </a:r>
            <a:r>
              <a:rPr lang="ru-RU" dirty="0" smtClean="0"/>
              <a:t>  слою горизонта. Ниже по течению Волги эти выходы также хорошо видны, но их мощность около 3 – 4 м. 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ru-RU" dirty="0"/>
          </a:p>
        </p:txBody>
      </p:sp>
      <p:sp>
        <p:nvSpPr>
          <p:cNvPr id="28676" name="Содержимое 3"/>
          <p:cNvSpPr>
            <a:spLocks noGrp="1"/>
          </p:cNvSpPr>
          <p:nvPr>
            <p:ph sz="half" idx="2"/>
          </p:nvPr>
        </p:nvSpPr>
        <p:spPr>
          <a:xfrm>
            <a:off x="5219700" y="2924175"/>
            <a:ext cx="1873250" cy="2181225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8677" name="Picture 6" descr="S630452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427538" y="1989138"/>
            <a:ext cx="4500562" cy="337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/>
              <a:t>Вязовая роща</a:t>
            </a:r>
            <a:endParaRPr lang="ru-RU" dirty="0"/>
          </a:p>
        </p:txBody>
      </p:sp>
      <p:sp>
        <p:nvSpPr>
          <p:cNvPr id="29699" name="Текст 2"/>
          <p:cNvSpPr>
            <a:spLocks noGrp="1"/>
          </p:cNvSpPr>
          <p:nvPr>
            <p:ph type="body" sz="half" idx="1"/>
          </p:nvPr>
        </p:nvSpPr>
        <p:spPr>
          <a:xfrm>
            <a:off x="566738" y="1752600"/>
            <a:ext cx="3213100" cy="4267200"/>
          </a:xfrm>
        </p:spPr>
        <p:txBody>
          <a:bodyPr/>
          <a:lstStyle/>
          <a:p>
            <a:pPr eaLnBrk="1" hangingPunct="1"/>
            <a:endParaRPr lang="ru-RU" sz="2000" dirty="0" smtClean="0">
              <a:latin typeface="Arial" charset="0"/>
            </a:endParaRPr>
          </a:p>
          <a:p>
            <a:pPr eaLnBrk="1" hangingPunct="1"/>
            <a:r>
              <a:rPr lang="ru-RU" sz="2000" dirty="0" smtClean="0"/>
              <a:t>Небольшое скопление вязов- 30 пород, с многочисленными выходами известняка, разнотравьем, лекарственными растениями. Большое количество эпифитных видов мохообразных.</a:t>
            </a:r>
          </a:p>
        </p:txBody>
      </p:sp>
      <p:pic>
        <p:nvPicPr>
          <p:cNvPr id="29700" name="Picture 6" descr="S630453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000500" y="1844675"/>
            <a:ext cx="4891088" cy="367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u-RU" dirty="0" smtClean="0"/>
              <a:t>мохообразные</a:t>
            </a:r>
            <a:endParaRPr lang="ru-RU" dirty="0"/>
          </a:p>
        </p:txBody>
      </p:sp>
      <p:sp>
        <p:nvSpPr>
          <p:cNvPr id="30723" name="Текст 2"/>
          <p:cNvSpPr>
            <a:spLocks noGrp="1"/>
          </p:cNvSpPr>
          <p:nvPr>
            <p:ph type="body" sz="half" idx="1"/>
          </p:nvPr>
        </p:nvSpPr>
        <p:spPr>
          <a:xfrm>
            <a:off x="6138870" y="1142984"/>
            <a:ext cx="3005130" cy="962020"/>
          </a:xfrm>
        </p:spPr>
        <p:txBody>
          <a:bodyPr/>
          <a:lstStyle/>
          <a:p>
            <a:pPr>
              <a:buNone/>
            </a:pPr>
            <a:r>
              <a:rPr lang="ru-RU" sz="2000" b="1" dirty="0" smtClean="0">
                <a:latin typeface="Times New Roman" pitchFamily="18" charset="0"/>
              </a:rPr>
              <a:t>Ортотрихум карликовый</a:t>
            </a:r>
            <a:endParaRPr lang="ru-RU" sz="2000" dirty="0" smtClean="0"/>
          </a:p>
        </p:txBody>
      </p:sp>
      <p:pic>
        <p:nvPicPr>
          <p:cNvPr id="6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6572264" y="2000240"/>
            <a:ext cx="2571736" cy="3299007"/>
          </a:xfrm>
          <a:ln/>
        </p:spPr>
      </p:pic>
      <p:sp>
        <p:nvSpPr>
          <p:cNvPr id="8" name="TextBox 7"/>
          <p:cNvSpPr txBox="1"/>
          <p:nvPr/>
        </p:nvSpPr>
        <p:spPr>
          <a:xfrm>
            <a:off x="285720" y="1214422"/>
            <a:ext cx="2857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Энкалипта скрученноплодная 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643306" y="2428868"/>
            <a:ext cx="2286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Селигерия обыкновенная</a:t>
            </a:r>
            <a:endParaRPr lang="ru-RU" dirty="0"/>
          </a:p>
        </p:txBody>
      </p:sp>
      <p:pic>
        <p:nvPicPr>
          <p:cNvPr id="12" name="Picture 4" descr="Энкалипта скруч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20" y="2000240"/>
            <a:ext cx="2969630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" descr="Untitled-Scanned-2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86116" y="4572008"/>
            <a:ext cx="3174038" cy="2071726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0"/>
            <a:ext cx="7643866" cy="928669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ятрышник шлемовидный</a:t>
            </a:r>
            <a:endParaRPr lang="ru-RU" dirty="0"/>
          </a:p>
        </p:txBody>
      </p:sp>
      <p:pic>
        <p:nvPicPr>
          <p:cNvPr id="31747" name="Picture 8" descr="S6304476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4932363" y="1268413"/>
            <a:ext cx="3241675" cy="4321175"/>
          </a:xfrm>
        </p:spPr>
      </p:pic>
      <p:sp>
        <p:nvSpPr>
          <p:cNvPr id="31748" name="Содержимое 2"/>
          <p:cNvSpPr>
            <a:spLocks noGrp="1"/>
          </p:cNvSpPr>
          <p:nvPr>
            <p:ph sz="half" idx="1"/>
          </p:nvPr>
        </p:nvSpPr>
        <p:spPr>
          <a:xfrm>
            <a:off x="0" y="981075"/>
            <a:ext cx="4857750" cy="573405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400" smtClean="0"/>
              <a:t>Растения высотой 30 – 40см. Стебель прямостоячий, фиолетового оттенка, с гранями. Нижние листья скучены, обратнояйцевидные по форме. Колосовидное соцветие густое, с множеством цветков. Внешние листочки околоцветника собраны в виде шлема, светло - пурпурные, внутренние более темные. Средняя доля губы светло - красная, с крапинками.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smtClean="0"/>
              <a:t>На данной территории я встретила на площади 20 * 20 м 6 экземпляров данного растения </a:t>
            </a:r>
          </a:p>
          <a:p>
            <a:pPr eaLnBrk="1" hangingPunct="1">
              <a:lnSpc>
                <a:spcPct val="80000"/>
              </a:lnSpc>
            </a:pPr>
            <a:endParaRPr lang="ru-RU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u-RU" dirty="0" smtClean="0"/>
              <a:t>Растения красной книги</a:t>
            </a:r>
            <a:endParaRPr lang="ru-RU" dirty="0"/>
          </a:p>
        </p:txBody>
      </p:sp>
      <p:sp>
        <p:nvSpPr>
          <p:cNvPr id="32771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mtClean="0"/>
              <a:t>Ландыш майский</a:t>
            </a:r>
          </a:p>
        </p:txBody>
      </p:sp>
      <p:pic>
        <p:nvPicPr>
          <p:cNvPr id="32772" name="Picture 15" descr="S630447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571500" y="1357313"/>
            <a:ext cx="3929063" cy="2057400"/>
          </a:xfrm>
          <a:noFill/>
        </p:spPr>
      </p:pic>
      <p:pic>
        <p:nvPicPr>
          <p:cNvPr id="32773" name="Picture 9" descr="S630451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0625" y="2286000"/>
            <a:ext cx="2700338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4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0063" y="3786188"/>
            <a:ext cx="3929062" cy="273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5" name="Text Box 8"/>
          <p:cNvSpPr txBox="1">
            <a:spLocks noChangeArrowheads="1"/>
          </p:cNvSpPr>
          <p:nvPr/>
        </p:nvSpPr>
        <p:spPr bwMode="auto">
          <a:xfrm>
            <a:off x="611188" y="2997200"/>
            <a:ext cx="30972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chemeClr val="accent1"/>
                </a:solidFill>
              </a:rPr>
              <a:t>Первоцвет весенний</a:t>
            </a:r>
          </a:p>
        </p:txBody>
      </p:sp>
      <p:sp>
        <p:nvSpPr>
          <p:cNvPr id="32776" name="Text Box 9"/>
          <p:cNvSpPr txBox="1">
            <a:spLocks noChangeArrowheads="1"/>
          </p:cNvSpPr>
          <p:nvPr/>
        </p:nvSpPr>
        <p:spPr bwMode="auto">
          <a:xfrm>
            <a:off x="1187450" y="3860800"/>
            <a:ext cx="2952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</a:rPr>
              <a:t>горечавка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143108" y="0"/>
            <a:ext cx="8001000" cy="12160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dirty="0"/>
              <a:t>Актуальность 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214438"/>
            <a:ext cx="9144000" cy="5643562"/>
          </a:xfrm>
        </p:spPr>
        <p:txBody>
          <a:bodyPr/>
          <a:lstStyle/>
          <a:p>
            <a:pPr algn="r">
              <a:buFont typeface="Wingdings 2" pitchFamily="18" charset="2"/>
              <a:buNone/>
            </a:pPr>
            <a:r>
              <a:rPr lang="ru-RU" sz="2000" smtClean="0"/>
              <a:t>От нас природа тайн своих не прячет, </a:t>
            </a:r>
          </a:p>
          <a:p>
            <a:pPr algn="r">
              <a:buFont typeface="Wingdings 2" pitchFamily="18" charset="2"/>
              <a:buNone/>
            </a:pPr>
            <a:r>
              <a:rPr lang="ru-RU" sz="2000" smtClean="0"/>
              <a:t>Но учит быть внимательнее к ней. </a:t>
            </a:r>
          </a:p>
          <a:p>
            <a:pPr algn="r">
              <a:buFont typeface="Wingdings 2" pitchFamily="18" charset="2"/>
              <a:buNone/>
            </a:pPr>
            <a:r>
              <a:rPr lang="ru-RU" sz="2000" smtClean="0"/>
              <a:t>Н.Рыленков </a:t>
            </a:r>
            <a:r>
              <a:rPr lang="ru-RU" sz="2400" smtClean="0"/>
              <a:t>.</a:t>
            </a:r>
          </a:p>
          <a:p>
            <a:r>
              <a:rPr lang="ru-RU" sz="2800" smtClean="0"/>
              <a:t>Памятники природы  имеют огромное научное, культурно-познавательное, воспитательное и оздоровительное значение</a:t>
            </a:r>
          </a:p>
          <a:p>
            <a:r>
              <a:rPr lang="ru-RU" sz="2800" smtClean="0"/>
              <a:t>Роль памятников природы многогранна, поэтому они должны быть сохранены в нетронутом виде.</a:t>
            </a:r>
          </a:p>
          <a:p>
            <a:r>
              <a:rPr lang="ru-RU" sz="2800" smtClean="0"/>
              <a:t>Изучению памятников природы в нашей стране уделяется недостаточно внимания.</a:t>
            </a:r>
          </a:p>
          <a:p>
            <a:r>
              <a:rPr lang="ru-RU" sz="2800" smtClean="0"/>
              <a:t>Важно сохранить действующие памятники природы</a:t>
            </a:r>
            <a:br>
              <a:rPr lang="ru-RU" sz="2800" smtClean="0"/>
            </a:br>
            <a:endParaRPr lang="ru-RU" sz="2800" smtClean="0"/>
          </a:p>
          <a:p>
            <a:pPr>
              <a:buFont typeface="Wingdings 2" pitchFamily="18" charset="2"/>
              <a:buNone/>
            </a:pPr>
            <a:endParaRPr lang="ru-RU" sz="26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/>
              <a:t>  Лекарственные растения</a:t>
            </a:r>
          </a:p>
        </p:txBody>
      </p:sp>
      <p:pic>
        <p:nvPicPr>
          <p:cNvPr id="33795" name="Picture 1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928688" y="1752600"/>
            <a:ext cx="3200400" cy="4267200"/>
          </a:xfrm>
        </p:spPr>
      </p:pic>
      <p:pic>
        <p:nvPicPr>
          <p:cNvPr id="33796" name="Picture 15" descr="S630447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5233988" y="1752600"/>
            <a:ext cx="2743200" cy="2057400"/>
          </a:xfrm>
        </p:spPr>
      </p:pic>
      <p:pic>
        <p:nvPicPr>
          <p:cNvPr id="33797" name="Picture 18" descr="S6304482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email"/>
          <a:srcRect/>
          <a:stretch>
            <a:fillRect/>
          </a:stretch>
        </p:blipFill>
        <p:spPr>
          <a:xfrm>
            <a:off x="5233988" y="3962400"/>
            <a:ext cx="2743200" cy="2057400"/>
          </a:xfrm>
        </p:spPr>
      </p:pic>
      <p:sp>
        <p:nvSpPr>
          <p:cNvPr id="33798" name="Text Box 16"/>
          <p:cNvSpPr txBox="1">
            <a:spLocks noChangeArrowheads="1"/>
          </p:cNvSpPr>
          <p:nvPr/>
        </p:nvSpPr>
        <p:spPr bwMode="auto">
          <a:xfrm>
            <a:off x="1476375" y="6092825"/>
            <a:ext cx="15827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0"/>
              <a:t>душица</a:t>
            </a:r>
          </a:p>
        </p:txBody>
      </p:sp>
      <p:sp>
        <p:nvSpPr>
          <p:cNvPr id="33799" name="Text Box 17"/>
          <p:cNvSpPr txBox="1">
            <a:spLocks noChangeArrowheads="1"/>
          </p:cNvSpPr>
          <p:nvPr/>
        </p:nvSpPr>
        <p:spPr bwMode="auto">
          <a:xfrm>
            <a:off x="5219700" y="1844675"/>
            <a:ext cx="3095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chemeClr val="folHlink"/>
                </a:solidFill>
              </a:rPr>
              <a:t>первоцвет весенний</a:t>
            </a:r>
          </a:p>
        </p:txBody>
      </p:sp>
      <p:sp>
        <p:nvSpPr>
          <p:cNvPr id="33800" name="Text Box 19"/>
          <p:cNvSpPr txBox="1">
            <a:spLocks noChangeArrowheads="1"/>
          </p:cNvSpPr>
          <p:nvPr/>
        </p:nvSpPr>
        <p:spPr bwMode="auto">
          <a:xfrm>
            <a:off x="5292725" y="6092825"/>
            <a:ext cx="30241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0"/>
              <a:t>Тысячелистник</a:t>
            </a:r>
          </a:p>
        </p:txBody>
      </p:sp>
      <p:sp>
        <p:nvSpPr>
          <p:cNvPr id="33801" name="Line 20"/>
          <p:cNvSpPr>
            <a:spLocks noChangeShapeType="1"/>
          </p:cNvSpPr>
          <p:nvPr/>
        </p:nvSpPr>
        <p:spPr bwMode="auto">
          <a:xfrm flipV="1">
            <a:off x="1547813" y="5013325"/>
            <a:ext cx="287337" cy="12239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3802" name="Line 21"/>
          <p:cNvSpPr>
            <a:spLocks noChangeShapeType="1"/>
          </p:cNvSpPr>
          <p:nvPr/>
        </p:nvSpPr>
        <p:spPr bwMode="auto">
          <a:xfrm flipV="1">
            <a:off x="5435600" y="4941888"/>
            <a:ext cx="1008063" cy="1223962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3803" name="Line 22"/>
          <p:cNvSpPr>
            <a:spLocks noChangeShapeType="1"/>
          </p:cNvSpPr>
          <p:nvPr/>
        </p:nvSpPr>
        <p:spPr bwMode="auto">
          <a:xfrm>
            <a:off x="5292725" y="2133600"/>
            <a:ext cx="1008063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/>
              <a:t>      Редкие бабочки</a:t>
            </a:r>
          </a:p>
        </p:txBody>
      </p:sp>
      <p:pic>
        <p:nvPicPr>
          <p:cNvPr id="34819" name="Picture 8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042988" y="1773238"/>
            <a:ext cx="2887662" cy="2057400"/>
          </a:xfrm>
        </p:spPr>
      </p:pic>
      <p:pic>
        <p:nvPicPr>
          <p:cNvPr id="34820" name="Picture 9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5233988" y="1752600"/>
            <a:ext cx="2743200" cy="2057400"/>
          </a:xfrm>
        </p:spPr>
      </p:pic>
      <p:pic>
        <p:nvPicPr>
          <p:cNvPr id="34821" name="Picture 10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email"/>
          <a:srcRect/>
          <a:stretch>
            <a:fillRect/>
          </a:stretch>
        </p:blipFill>
        <p:spPr>
          <a:xfrm>
            <a:off x="1157288" y="3962400"/>
            <a:ext cx="2743200" cy="2057400"/>
          </a:xfrm>
        </p:spPr>
      </p:pic>
      <p:pic>
        <p:nvPicPr>
          <p:cNvPr id="34822" name="Picture 11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email"/>
          <a:srcRect/>
          <a:stretch>
            <a:fillRect/>
          </a:stretch>
        </p:blipFill>
        <p:spPr>
          <a:xfrm>
            <a:off x="5062538" y="3962400"/>
            <a:ext cx="3086100" cy="2057400"/>
          </a:xfrm>
          <a:ln>
            <a:solidFill>
              <a:schemeClr val="bg1"/>
            </a:solidFill>
          </a:ln>
        </p:spPr>
      </p:pic>
      <p:sp>
        <p:nvSpPr>
          <p:cNvPr id="34823" name="Text Box 12"/>
          <p:cNvSpPr txBox="1">
            <a:spLocks noChangeArrowheads="1"/>
          </p:cNvSpPr>
          <p:nvPr/>
        </p:nvSpPr>
        <p:spPr bwMode="auto">
          <a:xfrm>
            <a:off x="1116013" y="1700213"/>
            <a:ext cx="2051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</a:rPr>
              <a:t>голубянка</a:t>
            </a:r>
          </a:p>
        </p:txBody>
      </p:sp>
      <p:sp>
        <p:nvSpPr>
          <p:cNvPr id="34824" name="Line 13"/>
          <p:cNvSpPr>
            <a:spLocks noChangeShapeType="1"/>
          </p:cNvSpPr>
          <p:nvPr/>
        </p:nvSpPr>
        <p:spPr bwMode="auto">
          <a:xfrm>
            <a:off x="1187450" y="1989138"/>
            <a:ext cx="1152525" cy="576262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4825" name="Text Box 14"/>
          <p:cNvSpPr txBox="1">
            <a:spLocks noChangeArrowheads="1"/>
          </p:cNvSpPr>
          <p:nvPr/>
        </p:nvSpPr>
        <p:spPr bwMode="auto">
          <a:xfrm>
            <a:off x="5292725" y="1700213"/>
            <a:ext cx="2735263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700">
                <a:solidFill>
                  <a:schemeClr val="bg1"/>
                </a:solidFill>
              </a:rPr>
              <a:t>Карликовая голубянка</a:t>
            </a:r>
          </a:p>
        </p:txBody>
      </p:sp>
      <p:sp>
        <p:nvSpPr>
          <p:cNvPr id="34826" name="Line 15"/>
          <p:cNvSpPr>
            <a:spLocks noChangeShapeType="1"/>
          </p:cNvSpPr>
          <p:nvPr/>
        </p:nvSpPr>
        <p:spPr bwMode="auto">
          <a:xfrm flipH="1">
            <a:off x="6948488" y="1989138"/>
            <a:ext cx="576262" cy="4318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4827" name="Text Box 16"/>
          <p:cNvSpPr txBox="1">
            <a:spLocks noChangeArrowheads="1"/>
          </p:cNvSpPr>
          <p:nvPr/>
        </p:nvSpPr>
        <p:spPr bwMode="auto">
          <a:xfrm>
            <a:off x="1187450" y="3860800"/>
            <a:ext cx="2952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</a:rPr>
              <a:t>ленточница Камила</a:t>
            </a:r>
          </a:p>
        </p:txBody>
      </p:sp>
      <p:sp>
        <p:nvSpPr>
          <p:cNvPr id="34828" name="Text Box 17"/>
          <p:cNvSpPr txBox="1">
            <a:spLocks noChangeArrowheads="1"/>
          </p:cNvSpPr>
          <p:nvPr/>
        </p:nvSpPr>
        <p:spPr bwMode="auto">
          <a:xfrm>
            <a:off x="5076825" y="3933825"/>
            <a:ext cx="14398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</a:rPr>
              <a:t>махоон</a:t>
            </a:r>
          </a:p>
        </p:txBody>
      </p:sp>
      <p:sp>
        <p:nvSpPr>
          <p:cNvPr id="34829" name="Line 18"/>
          <p:cNvSpPr>
            <a:spLocks noChangeShapeType="1"/>
          </p:cNvSpPr>
          <p:nvPr/>
        </p:nvSpPr>
        <p:spPr bwMode="auto">
          <a:xfrm>
            <a:off x="5651500" y="4292600"/>
            <a:ext cx="865188" cy="2159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4830" name="Line 19"/>
          <p:cNvSpPr>
            <a:spLocks noChangeShapeType="1"/>
          </p:cNvSpPr>
          <p:nvPr/>
        </p:nvSpPr>
        <p:spPr bwMode="auto">
          <a:xfrm>
            <a:off x="1258888" y="4149725"/>
            <a:ext cx="504825" cy="358775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/>
              <a:t>Сосновый лес</a:t>
            </a:r>
            <a:endParaRPr lang="ru-RU" dirty="0"/>
          </a:p>
        </p:txBody>
      </p:sp>
      <p:sp>
        <p:nvSpPr>
          <p:cNvPr id="35843" name="Текст 2"/>
          <p:cNvSpPr>
            <a:spLocks noGrp="1"/>
          </p:cNvSpPr>
          <p:nvPr>
            <p:ph type="body" sz="half" idx="1"/>
          </p:nvPr>
        </p:nvSpPr>
        <p:spPr>
          <a:xfrm>
            <a:off x="566738" y="1752600"/>
            <a:ext cx="3141662" cy="4267200"/>
          </a:xfrm>
        </p:spPr>
        <p:txBody>
          <a:bodyPr/>
          <a:lstStyle/>
          <a:p>
            <a:pPr eaLnBrk="1" hangingPunct="1"/>
            <a:r>
              <a:rPr lang="ru-RU" smtClean="0"/>
              <a:t>Большую часть территории занимает сосновый лес</a:t>
            </a:r>
          </a:p>
        </p:txBody>
      </p:sp>
      <p:sp>
        <p:nvSpPr>
          <p:cNvPr id="35844" name="Содержимое 3"/>
          <p:cNvSpPr>
            <a:spLocks noGrp="1"/>
          </p:cNvSpPr>
          <p:nvPr>
            <p:ph sz="half" idx="2"/>
          </p:nvPr>
        </p:nvSpPr>
        <p:spPr>
          <a:xfrm>
            <a:off x="4643438" y="1752600"/>
            <a:ext cx="1728787" cy="2828925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5845" name="Picture 6" descr="S630447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635375" y="1557338"/>
            <a:ext cx="5184775" cy="388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Неблагоприятные факторы</a:t>
            </a:r>
            <a:endParaRPr lang="ru-RU" dirty="0"/>
          </a:p>
        </p:txBody>
      </p:sp>
      <p:pic>
        <p:nvPicPr>
          <p:cNvPr id="36867" name="Picture 6" descr="S630453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16463" y="1196975"/>
            <a:ext cx="3975100" cy="530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8" name="Picture 7" descr="S6304520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5288" y="2060575"/>
            <a:ext cx="4105275" cy="307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9125" y="6350"/>
            <a:ext cx="8001000" cy="1216025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/>
              <a:t>Мероприятия по охране</a:t>
            </a:r>
            <a:endParaRPr lang="ru-RU" dirty="0"/>
          </a:p>
        </p:txBody>
      </p:sp>
      <p:sp>
        <p:nvSpPr>
          <p:cNvPr id="37891" name="Текст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endParaRPr lang="ru-RU" smtClean="0">
              <a:latin typeface="Arial" charset="0"/>
            </a:endParaRPr>
          </a:p>
          <a:p>
            <a:pPr eaLnBrk="1" hangingPunct="1"/>
            <a:r>
              <a:rPr lang="ru-RU" smtClean="0"/>
              <a:t>Никаких мероприятий по охране памятника природы не проводится</a:t>
            </a:r>
          </a:p>
        </p:txBody>
      </p:sp>
      <p:pic>
        <p:nvPicPr>
          <p:cNvPr id="37892" name="Picture 6" descr="S630450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4663" y="1052513"/>
            <a:ext cx="4354512" cy="580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400"/>
              <a:t>Природоохранные мероприятия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ru-RU" sz="2000" b="1" dirty="0" smtClean="0"/>
              <a:t>Очистить местность от мусора. </a:t>
            </a:r>
          </a:p>
          <a:p>
            <a:pPr>
              <a:defRPr/>
            </a:pPr>
            <a:r>
              <a:rPr lang="ru-RU" sz="2000" b="1" dirty="0" smtClean="0"/>
              <a:t>Установить планшеты, с границами</a:t>
            </a:r>
          </a:p>
          <a:p>
            <a:pPr>
              <a:defRPr/>
            </a:pPr>
            <a:r>
              <a:rPr lang="ru-RU" sz="2000" b="1" dirty="0" smtClean="0"/>
              <a:t>Ограничить доступность этого места для жителей района, только транзитные экскурсии.</a:t>
            </a:r>
          </a:p>
          <a:p>
            <a:pPr>
              <a:defRPr/>
            </a:pPr>
            <a:r>
              <a:rPr lang="ru-RU" sz="2000" b="1" dirty="0" smtClean="0"/>
              <a:t>Ввести  штрафные санкции для населения, загрязняющих территорию бытовыми отходами</a:t>
            </a:r>
          </a:p>
          <a:p>
            <a:pPr>
              <a:defRPr/>
            </a:pPr>
            <a:r>
              <a:rPr lang="ru-RU" sz="2000" b="1" dirty="0" smtClean="0"/>
              <a:t>Убрать с территории памятника очистные сооружения.</a:t>
            </a:r>
          </a:p>
          <a:p>
            <a:pPr>
              <a:defRPr/>
            </a:pPr>
            <a:r>
              <a:rPr lang="ru-RU" sz="2000" b="1" dirty="0" smtClean="0"/>
              <a:t> Вести пропаганду о необходимости сохранения уникальности нашей природы. </a:t>
            </a:r>
          </a:p>
          <a:p>
            <a:pPr>
              <a:defRPr/>
            </a:pPr>
            <a:r>
              <a:rPr lang="ru-RU" sz="2000" b="1" dirty="0" smtClean="0"/>
              <a:t>Запретить отвод и продажу территории. </a:t>
            </a:r>
          </a:p>
          <a:p>
            <a:pPr>
              <a:defRPr/>
            </a:pPr>
            <a:r>
              <a:rPr lang="ru-RU" sz="2000" b="1" dirty="0" smtClean="0"/>
              <a:t>Не использовать территорию для сельскохозяйственной деятельности.</a:t>
            </a:r>
          </a:p>
          <a:p>
            <a:pPr>
              <a:defRPr/>
            </a:pPr>
            <a:r>
              <a:rPr lang="ru-RU" sz="2000" b="1" dirty="0" smtClean="0"/>
              <a:t>Запретить вырубку леса.</a:t>
            </a:r>
          </a:p>
          <a:p>
            <a:pPr>
              <a:defRPr/>
            </a:pPr>
            <a:r>
              <a:rPr lang="ru-RU" sz="2000" b="1" dirty="0" smtClean="0"/>
              <a:t>Не проводить газопроводы по территориям.</a:t>
            </a:r>
          </a:p>
          <a:p>
            <a:pPr>
              <a:defRPr/>
            </a:pPr>
            <a:r>
              <a:rPr lang="ru-RU" sz="2000" b="1" dirty="0" smtClean="0"/>
              <a:t>Провести противоэрозионные мероприятия.</a:t>
            </a:r>
          </a:p>
          <a:p>
            <a:pPr marL="571500" indent="-571500" eaLnBrk="1" hangingPunct="1">
              <a:lnSpc>
                <a:spcPct val="80000"/>
              </a:lnSpc>
              <a:defRPr/>
            </a:pPr>
            <a:endParaRPr lang="ru-RU" sz="19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/>
              <a:t>Выводы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>
          <a:xfrm>
            <a:off x="323850" y="1557338"/>
            <a:ext cx="8686800" cy="452596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800" b="1" dirty="0" smtClean="0"/>
              <a:t>Таким образом в своей работе я доказала гипотезу о том что данная территория имеет большую природоохранную ценность.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800" b="1" dirty="0" smtClean="0"/>
              <a:t>Проанализировала экологическое состояние памятника природы и пришла к заключению о том что необходимо проводить природоохранные мероприятия для сохранения уникальности этого места.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800" b="1" dirty="0" smtClean="0"/>
              <a:t> Определила рекомендации по охране и рациональному использованию данного памятника природы.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/>
              <a:t>Заключение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endParaRPr lang="ru-RU" sz="2400" b="1" dirty="0" smtClean="0"/>
          </a:p>
          <a:p>
            <a:pPr eaLnBrk="1" hangingPunct="1">
              <a:lnSpc>
                <a:spcPct val="80000"/>
              </a:lnSpc>
            </a:pPr>
            <a:r>
              <a:rPr lang="ru-RU" sz="2400" b="1" dirty="0" smtClean="0"/>
              <a:t> Памятники природы – свидетели рождения и развития области, жизни ее жителей. Благодаря ним человечество может ознакомиться с живыми свидетелями прошедших эпох.</a:t>
            </a:r>
            <a:br>
              <a:rPr lang="ru-RU" sz="2400" b="1" dirty="0" smtClean="0"/>
            </a:br>
            <a:r>
              <a:rPr lang="ru-RU" sz="2400" b="1" dirty="0" smtClean="0"/>
              <a:t>В настоящее время лишь во власти человека уничтожить или уберечь и сохранить все те уникальные памятники прошедших времен, запечатленные природой.</a:t>
            </a:r>
            <a:br>
              <a:rPr lang="ru-RU" sz="2400" b="1" dirty="0" smtClean="0"/>
            </a:br>
            <a:r>
              <a:rPr lang="ru-RU" sz="2400" b="1" dirty="0" smtClean="0"/>
              <a:t>Проведенная мной работа может найти применение на уроках географии по теме "Краеведение", так как она способна ознакомить учащихся с уникальными объектами природы, располагающимися на территории Старицкого района, с их историей, значением и проблемами, связанными с их охраной. 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endParaRPr lang="ru-RU" sz="24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литература</a:t>
            </a:r>
            <a:endParaRPr lang="ru-RU" dirty="0"/>
          </a:p>
        </p:txBody>
      </p:sp>
      <p:sp>
        <p:nvSpPr>
          <p:cNvPr id="4198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1800" b="1" smtClean="0"/>
              <a:t>Литература.</a:t>
            </a:r>
            <a:endParaRPr lang="ru-RU" sz="1600" smtClean="0"/>
          </a:p>
          <a:p>
            <a:pPr lvl="1"/>
            <a:r>
              <a:rPr lang="ru-RU" sz="1600" i="1" smtClean="0"/>
              <a:t>Алексеев Ю. Е., Вехов В. Н., Гапочка Г. П. и др. </a:t>
            </a:r>
            <a:r>
              <a:rPr lang="ru-RU" sz="1600" smtClean="0"/>
              <a:t>Травянистые растений СССР // М.: Мысль, 1971, тт. 1, 2.</a:t>
            </a:r>
            <a:endParaRPr lang="ru-RU" sz="1400" smtClean="0"/>
          </a:p>
          <a:p>
            <a:pPr lvl="1"/>
            <a:r>
              <a:rPr lang="ru-RU" sz="1600" smtClean="0"/>
              <a:t>Государственный доклад о состоянии окружающей среды на территории Тверской области в 2007 году</a:t>
            </a:r>
            <a:endParaRPr lang="ru-RU" sz="1100" smtClean="0"/>
          </a:p>
          <a:p>
            <a:pPr lvl="1"/>
            <a:r>
              <a:rPr lang="ru-RU" sz="1600" i="1" smtClean="0"/>
              <a:t>Дорофеева А.А, Ткаченко А.А</a:t>
            </a:r>
            <a:r>
              <a:rPr lang="ru-RU" sz="1600" smtClean="0"/>
              <a:t>  География Тверской области. Книга для учителя, г. Тверь, 1992</a:t>
            </a:r>
            <a:endParaRPr lang="ru-RU" sz="1400" smtClean="0"/>
          </a:p>
          <a:p>
            <a:pPr lvl="1"/>
            <a:r>
              <a:rPr lang="ru-RU" sz="1600" smtClean="0"/>
              <a:t>Методические пособия по экологии. М., Ассоциация «Экосистема», 1996—1998 г.г</a:t>
            </a:r>
            <a:endParaRPr lang="ru-RU" sz="1400" smtClean="0"/>
          </a:p>
          <a:p>
            <a:pPr lvl="1"/>
            <a:r>
              <a:rPr lang="ru-RU" sz="1600" b="1" smtClean="0"/>
              <a:t>Интернет ресурсы.</a:t>
            </a:r>
            <a:endParaRPr lang="ru-RU" sz="1400" smtClean="0"/>
          </a:p>
          <a:p>
            <a:r>
              <a:rPr lang="ru-RU" sz="1800" u="sng" smtClean="0">
                <a:hlinkClick r:id="rId2"/>
              </a:rPr>
              <a:t>http://www.narzem.ru/starica-klimat.html</a:t>
            </a:r>
            <a:r>
              <a:rPr lang="en-US" sz="1800" u="sng" smtClean="0">
                <a:hlinkClick r:id="rId2"/>
              </a:rPr>
              <a:t>http</a:t>
            </a:r>
            <a:r>
              <a:rPr lang="ru-RU" sz="1800" u="sng" smtClean="0">
                <a:hlinkClick r:id="rId2"/>
              </a:rPr>
              <a:t>://</a:t>
            </a:r>
            <a:r>
              <a:rPr lang="en-US" sz="1800" u="sng" smtClean="0">
                <a:hlinkClick r:id="rId2"/>
              </a:rPr>
              <a:t>www</a:t>
            </a:r>
            <a:r>
              <a:rPr lang="ru-RU" sz="1800" u="sng" smtClean="0">
                <a:hlinkClick r:id="rId2"/>
              </a:rPr>
              <a:t>.</a:t>
            </a:r>
            <a:r>
              <a:rPr lang="en-US" sz="1800" u="sng" smtClean="0">
                <a:hlinkClick r:id="rId2"/>
              </a:rPr>
              <a:t>ru</a:t>
            </a:r>
            <a:r>
              <a:rPr lang="ru-RU" sz="1800" u="sng" smtClean="0">
                <a:hlinkClick r:id="rId2"/>
              </a:rPr>
              <a:t>.</a:t>
            </a:r>
            <a:r>
              <a:rPr lang="en-US" sz="1800" u="sng" smtClean="0">
                <a:hlinkClick r:id="rId2"/>
              </a:rPr>
              <a:t>wikipedia</a:t>
            </a:r>
            <a:r>
              <a:rPr lang="ru-RU" sz="1800" u="sng" smtClean="0">
                <a:hlinkClick r:id="rId2"/>
              </a:rPr>
              <a:t>.</a:t>
            </a:r>
            <a:r>
              <a:rPr lang="en-US" sz="1800" u="sng" smtClean="0">
                <a:hlinkClick r:id="rId2"/>
              </a:rPr>
              <a:t>org</a:t>
            </a:r>
            <a:endParaRPr lang="ru-RU" sz="1600" smtClean="0"/>
          </a:p>
          <a:p>
            <a:r>
              <a:rPr lang="ru-RU" sz="1800" u="sng" smtClean="0">
                <a:hlinkClick r:id="rId3"/>
              </a:rPr>
              <a:t>http://www.rp.astrakhan.net/Refer/3.htm</a:t>
            </a:r>
            <a:endParaRPr lang="ru-RU" sz="1600" smtClean="0"/>
          </a:p>
          <a:p>
            <a:r>
              <a:rPr lang="ru-RU" sz="1800" u="sng" smtClean="0">
                <a:hlinkClick r:id="rId4"/>
              </a:rPr>
              <a:t>http://forum.ihunter.ru/lofiversion/index.php/t5419.html</a:t>
            </a:r>
            <a:endParaRPr lang="ru-RU" sz="1600" smtClean="0"/>
          </a:p>
          <a:p>
            <a:r>
              <a:rPr lang="ru-RU" sz="1800" u="sng" smtClean="0">
                <a:hlinkClick r:id="rId5"/>
              </a:rPr>
              <a:t>http://turist-vodnik.narod.ru/werkhnajawolga.html</a:t>
            </a:r>
            <a:endParaRPr lang="ru-RU" sz="1600" smtClean="0"/>
          </a:p>
          <a:p>
            <a:r>
              <a:rPr lang="ru-RU" sz="1800" u="sng" smtClean="0">
                <a:hlinkClick r:id="rId6"/>
              </a:rPr>
              <a:t>http://www.</a:t>
            </a:r>
            <a:r>
              <a:rPr lang="en-US" sz="1800" u="sng" smtClean="0">
                <a:hlinkClick r:id="rId6"/>
              </a:rPr>
              <a:t>org</a:t>
            </a:r>
            <a:r>
              <a:rPr lang="ru-RU" sz="1800" u="sng" smtClean="0">
                <a:hlinkClick r:id="rId6"/>
              </a:rPr>
              <a:t>_</a:t>
            </a:r>
            <a:r>
              <a:rPr lang="en-US" sz="1800" u="sng" smtClean="0">
                <a:hlinkClick r:id="rId6"/>
              </a:rPr>
              <a:t>der</a:t>
            </a:r>
            <a:r>
              <a:rPr lang="ru-RU" sz="1800" u="sng" smtClean="0">
                <a:hlinkClick r:id="rId6"/>
              </a:rPr>
              <a:t>_</a:t>
            </a:r>
            <a:r>
              <a:rPr lang="en-US" sz="1800" u="sng" smtClean="0">
                <a:hlinkClick r:id="rId6"/>
              </a:rPr>
              <a:t>pl</a:t>
            </a:r>
            <a:r>
              <a:rPr lang="ru-RU" sz="1800" u="sng" smtClean="0">
                <a:hlinkClick r:id="rId6"/>
              </a:rPr>
              <a:t>_</a:t>
            </a:r>
            <a:r>
              <a:rPr lang="en-US" sz="1800" u="sng" smtClean="0">
                <a:hlinkClick r:id="rId6"/>
              </a:rPr>
              <a:t>star</a:t>
            </a:r>
            <a:r>
              <a:rPr lang="ru-RU" sz="1800" u="sng" smtClean="0">
                <a:hlinkClick r:id="rId6"/>
              </a:rPr>
              <a:t>/</a:t>
            </a:r>
            <a:r>
              <a:rPr lang="en-US" sz="1800" u="sng" smtClean="0">
                <a:hlinkClick r:id="rId6"/>
              </a:rPr>
              <a:t>htm</a:t>
            </a:r>
            <a:r>
              <a:rPr lang="ru-RU" sz="1800" u="sng" smtClean="0">
                <a:hlinkClick r:id="rId6"/>
              </a:rPr>
              <a:t>1</a:t>
            </a:r>
            <a:endParaRPr lang="ru-RU" sz="1600" smtClean="0"/>
          </a:p>
          <a:p>
            <a:r>
              <a:rPr lang="ru-RU" sz="1800" smtClean="0"/>
              <a:t>biodiversity.ru/programs/zakaznik/methodic/methodic-ed2.html</a:t>
            </a:r>
          </a:p>
          <a:p>
            <a:pPr>
              <a:buFont typeface="Wingdings 2" pitchFamily="18" charset="2"/>
              <a:buNone/>
            </a:pPr>
            <a:endParaRPr lang="ru-RU" sz="1800" smtClean="0"/>
          </a:p>
          <a:p>
            <a:endParaRPr lang="ru-RU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4"/>
          <p:cNvSpPr>
            <a:spLocks noGrp="1"/>
          </p:cNvSpPr>
          <p:nvPr>
            <p:ph type="ctrTitle" idx="4294967295"/>
          </p:nvPr>
        </p:nvSpPr>
        <p:spPr bwMode="auto">
          <a:xfrm>
            <a:off x="685800" y="2130425"/>
            <a:ext cx="7772400" cy="1470025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algn="ctr" eaLnBrk="1" hangingPunct="1"/>
            <a:r>
              <a:rPr lang="ru-RU" sz="5400" cap="none" dirty="0" smtClean="0">
                <a:effectLst/>
                <a:latin typeface="Arial" charset="0"/>
              </a:rPr>
              <a:t>Спасибо за внимание!</a:t>
            </a:r>
          </a:p>
        </p:txBody>
      </p:sp>
      <p:sp>
        <p:nvSpPr>
          <p:cNvPr id="43011" name="Rectangle 5"/>
          <p:cNvSpPr>
            <a:spLocks noGrp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pPr marL="0" indent="0" algn="ctr" eaLnBrk="1" hangingPunct="1">
              <a:buFont typeface="Wingdings 2" pitchFamily="18" charset="2"/>
              <a:buNone/>
            </a:pP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u-RU" dirty="0" smtClean="0"/>
              <a:t>Анкета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85720" y="1643050"/>
          <a:ext cx="8482041" cy="4781567"/>
        </p:xfrm>
        <a:graphic>
          <a:graphicData uri="http://schemas.openxmlformats.org/drawingml/2006/table">
            <a:tbl>
              <a:tblPr firstRow="1" bandRow="1" bandCol="1">
                <a:tableStyleId>{69012ECD-51FC-41F1-AA8D-1B2483CD663E}</a:tableStyleId>
              </a:tblPr>
              <a:tblGrid>
                <a:gridCol w="2827347"/>
                <a:gridCol w="2827347"/>
                <a:gridCol w="2827347"/>
              </a:tblGrid>
              <a:tr h="628981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вопрос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нет</a:t>
                      </a:r>
                      <a:endParaRPr lang="ru-RU" dirty="0"/>
                    </a:p>
                  </a:txBody>
                  <a:tcPr/>
                </a:tc>
              </a:tr>
              <a:tr h="86074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Знаете ли</a:t>
                      </a:r>
                      <a:r>
                        <a:rPr lang="ru-RU" baseline="0" dirty="0" smtClean="0"/>
                        <a:t> вы что такое памятник природы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60%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40%</a:t>
                      </a:r>
                      <a:endParaRPr lang="ru-RU" dirty="0"/>
                    </a:p>
                  </a:txBody>
                  <a:tcPr/>
                </a:tc>
              </a:tr>
              <a:tr h="86074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Есть ли памятники</a:t>
                      </a:r>
                      <a:r>
                        <a:rPr lang="ru-RU" baseline="0" dirty="0" smtClean="0"/>
                        <a:t> природы на территории нашего района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43%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57%</a:t>
                      </a:r>
                      <a:endParaRPr lang="ru-RU" dirty="0"/>
                    </a:p>
                  </a:txBody>
                  <a:tcPr/>
                </a:tc>
              </a:tr>
              <a:tr h="86074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Знаете ли вы где находится памятник природы «Лес</a:t>
                      </a:r>
                      <a:r>
                        <a:rPr lang="ru-RU" baseline="0" dirty="0" smtClean="0"/>
                        <a:t>«Сельцовские заломки</a:t>
                      </a:r>
                      <a:r>
                        <a:rPr lang="ru-RU" dirty="0" smtClean="0"/>
                        <a:t>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100%</a:t>
                      </a:r>
                      <a:endParaRPr lang="ru-RU" dirty="0"/>
                    </a:p>
                  </a:txBody>
                  <a:tcPr/>
                </a:tc>
              </a:tr>
              <a:tr h="86074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Знаете ли вы почему эта территория относится к памятникам природы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98%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42925" y="339725"/>
            <a:ext cx="8001000" cy="1216025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dirty="0"/>
              <a:t>Цели и задачи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28775"/>
            <a:ext cx="9144000" cy="5014913"/>
          </a:xfrm>
        </p:spPr>
        <p:txBody>
          <a:bodyPr>
            <a:normAutofit/>
          </a:bodyPr>
          <a:lstStyle/>
          <a:p>
            <a:pPr marL="609600" indent="-609600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400" dirty="0" smtClean="0"/>
              <a:t>Цели:</a:t>
            </a:r>
            <a:endParaRPr lang="ru-RU" sz="2400" dirty="0"/>
          </a:p>
          <a:p>
            <a:pPr marL="609600" indent="-609600" eaLnBrk="1" fontAlgn="auto" hangingPunct="1">
              <a:spcAft>
                <a:spcPts val="0"/>
              </a:spcAft>
              <a:defRPr/>
            </a:pPr>
            <a:r>
              <a:rPr lang="ru-RU" sz="2400" dirty="0" smtClean="0"/>
              <a:t>Выявление природоохранной ценности памятника природы «Лес «Сельцовские заломки»»</a:t>
            </a:r>
          </a:p>
          <a:p>
            <a:pPr marL="609600" indent="-60960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400" dirty="0" smtClean="0"/>
              <a:t>Задачи:</a:t>
            </a:r>
          </a:p>
          <a:p>
            <a:pPr>
              <a:defRPr/>
            </a:pPr>
            <a:r>
              <a:rPr lang="ru-RU" sz="2400" dirty="0" smtClean="0"/>
              <a:t>познакомиться с основными понятиями и категориями памятников природы </a:t>
            </a:r>
          </a:p>
          <a:p>
            <a:pPr>
              <a:defRPr/>
            </a:pPr>
            <a:r>
              <a:rPr lang="ru-RU" sz="2400" dirty="0" smtClean="0"/>
              <a:t>описать географическое положение памятника природы</a:t>
            </a:r>
          </a:p>
          <a:p>
            <a:pPr>
              <a:defRPr/>
            </a:pPr>
            <a:r>
              <a:rPr lang="ru-RU" sz="2400" dirty="0" smtClean="0"/>
              <a:t>выявить неблагоприятные факторы </a:t>
            </a:r>
          </a:p>
          <a:p>
            <a:pPr>
              <a:defRPr/>
            </a:pPr>
            <a:r>
              <a:rPr lang="ru-RU" sz="2400" dirty="0" smtClean="0"/>
              <a:t>определить рекомендации по  охране и рациональному использованию  памятника природы</a:t>
            </a:r>
          </a:p>
          <a:p>
            <a:pPr marL="609600" indent="-609600" eaLnBrk="1" fontAlgn="auto" hangingPunct="1">
              <a:spcAft>
                <a:spcPts val="0"/>
              </a:spcAft>
              <a:defRPr/>
            </a:pP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911350" y="411163"/>
            <a:ext cx="8001000" cy="121602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5000"/>
              <a:t/>
            </a:r>
            <a:br>
              <a:rPr lang="ru-RU" sz="5000"/>
            </a:br>
            <a:r>
              <a:rPr lang="ru-RU" sz="5000"/>
              <a:t>         Гипотеза</a:t>
            </a:r>
            <a:br>
              <a:rPr lang="ru-RU" sz="5000"/>
            </a:br>
            <a:endParaRPr lang="ru-RU" sz="500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752600"/>
            <a:ext cx="8001000" cy="4267200"/>
          </a:xfrm>
        </p:spPr>
        <p:txBody>
          <a:bodyPr/>
          <a:lstStyle/>
          <a:p>
            <a:pPr eaLnBrk="1" hangingPunct="1"/>
            <a:r>
              <a:rPr lang="ru-RU" sz="4400" dirty="0" smtClean="0"/>
              <a:t>Памятник природы «Лес Сельцовские заломки» имеет огромную природоохранную ценность</a:t>
            </a:r>
          </a:p>
          <a:p>
            <a:pPr eaLnBrk="1" hangingPunct="1"/>
            <a:endParaRPr lang="ru-RU" sz="4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43000" y="304800"/>
            <a:ext cx="8001000" cy="12160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400"/>
              <a:t>Предмет и объект исследования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752600"/>
            <a:ext cx="9144000" cy="51054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z="4000" dirty="0" smtClean="0"/>
              <a:t>Объект  исследования: </a:t>
            </a:r>
          </a:p>
          <a:p>
            <a:pPr eaLnBrk="1" hangingPunct="1"/>
            <a:r>
              <a:rPr lang="ru-RU" sz="4000" dirty="0" smtClean="0"/>
              <a:t>Территория памятника природы «Лес «Сельцовские заломки»»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4000" dirty="0" smtClean="0"/>
              <a:t>Предмет исследования: </a:t>
            </a:r>
          </a:p>
          <a:p>
            <a:pPr eaLnBrk="1" hangingPunct="1"/>
            <a:r>
              <a:rPr lang="ru-RU" sz="4000" dirty="0" smtClean="0"/>
              <a:t> природоохранное значение  памятника природы «Лес «Сельцовские заломки».</a:t>
            </a:r>
          </a:p>
          <a:p>
            <a:pPr eaLnBrk="1" hangingPunct="1"/>
            <a:endParaRPr lang="ru-RU" sz="4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b="1" dirty="0" smtClean="0"/>
              <a:t>Методика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2048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/>
              <a:t>анализ литературы </a:t>
            </a:r>
          </a:p>
          <a:p>
            <a:r>
              <a:rPr lang="ru-RU" smtClean="0"/>
              <a:t>полевые наблюдения</a:t>
            </a:r>
          </a:p>
          <a:p>
            <a:r>
              <a:rPr lang="ru-RU" smtClean="0"/>
              <a:t> обработка результатов</a:t>
            </a:r>
          </a:p>
          <a:p>
            <a:r>
              <a:rPr lang="ru-RU" smtClean="0"/>
              <a:t> анкетирование</a:t>
            </a:r>
          </a:p>
          <a:p>
            <a:pPr>
              <a:buFont typeface="Wingdings 2" pitchFamily="18" charset="2"/>
              <a:buNone/>
            </a:pP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Памятник природы</a:t>
            </a:r>
            <a:endParaRPr lang="ru-RU" dirty="0"/>
          </a:p>
        </p:txBody>
      </p:sp>
      <p:sp>
        <p:nvSpPr>
          <p:cNvPr id="21507" name="Текст 7"/>
          <p:cNvSpPr>
            <a:spLocks noGrp="1"/>
          </p:cNvSpPr>
          <p:nvPr>
            <p:ph type="body" sz="half" idx="2"/>
          </p:nvPr>
        </p:nvSpPr>
        <p:spPr>
          <a:xfrm>
            <a:off x="5219700" y="1571625"/>
            <a:ext cx="3924300" cy="4267200"/>
          </a:xfrm>
        </p:spPr>
        <p:txBody>
          <a:bodyPr/>
          <a:lstStyle/>
          <a:p>
            <a:r>
              <a:rPr lang="ru-RU" sz="2000" smtClean="0"/>
              <a:t>Охраняемая природная территория, на которой расположен редкий или достопримечательный объект живой или неживой природы, уникальный в научном, культурном, историко-мемориальном или эстетическом отношении.</a:t>
            </a:r>
          </a:p>
        </p:txBody>
      </p:sp>
      <p:pic>
        <p:nvPicPr>
          <p:cNvPr id="21508" name="Picture 6" descr="S6304478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357188" y="2000250"/>
            <a:ext cx="5067300" cy="38004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Категории </a:t>
            </a:r>
            <a:endParaRPr lang="ru-RU" dirty="0"/>
          </a:p>
        </p:txBody>
      </p:sp>
      <p:sp>
        <p:nvSpPr>
          <p:cNvPr id="2253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i="1" smtClean="0"/>
              <a:t>Всемирные</a:t>
            </a:r>
          </a:p>
          <a:p>
            <a:r>
              <a:rPr lang="ru-RU" i="1" smtClean="0"/>
              <a:t>Федеральные</a:t>
            </a:r>
          </a:p>
          <a:p>
            <a:r>
              <a:rPr lang="ru-RU" smtClean="0"/>
              <a:t> </a:t>
            </a:r>
            <a:r>
              <a:rPr lang="ru-RU" i="1" smtClean="0"/>
              <a:t>Региональные </a:t>
            </a:r>
            <a:r>
              <a:rPr lang="ru-RU" smtClean="0"/>
              <a:t>или</a:t>
            </a:r>
            <a:r>
              <a:rPr lang="ru-RU" i="1" smtClean="0"/>
              <a:t> местные</a:t>
            </a:r>
            <a:endParaRPr lang="ru-RU" smtClean="0"/>
          </a:p>
          <a:p>
            <a:pPr>
              <a:buFont typeface="Wingdings 2" pitchFamily="18" charset="2"/>
              <a:buNone/>
            </a:pPr>
            <a:r>
              <a:rPr lang="ru-RU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1243</TotalTime>
  <Words>1008</Words>
  <Application>Microsoft Office PowerPoint</Application>
  <PresentationFormat>Экран (4:3)</PresentationFormat>
  <Paragraphs>151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Трек</vt:lpstr>
      <vt:lpstr>          Муниципальное образовательное учреждение Ново – Ямская средняя школа</vt:lpstr>
      <vt:lpstr>Актуальность </vt:lpstr>
      <vt:lpstr>Анкета</vt:lpstr>
      <vt:lpstr>Цели и задачи</vt:lpstr>
      <vt:lpstr>          Гипотеза </vt:lpstr>
      <vt:lpstr>Предмет и объект исследования</vt:lpstr>
      <vt:lpstr>Методика </vt:lpstr>
      <vt:lpstr>Памятник природы</vt:lpstr>
      <vt:lpstr>Категории </vt:lpstr>
      <vt:lpstr>Памятники природы Старицкого района</vt:lpstr>
      <vt:lpstr>Памятники природы ново- ямского сельского поселения</vt:lpstr>
      <vt:lpstr>Район исследования  памятник природы «Лес «Сельцовские  заломки» </vt:lpstr>
      <vt:lpstr>Район исследования  «Лес «Сельцовские заломки</vt:lpstr>
      <vt:lpstr>Природоохранная ценность </vt:lpstr>
      <vt:lpstr>Выходы известняков</vt:lpstr>
      <vt:lpstr>Вязовая роща</vt:lpstr>
      <vt:lpstr>мохообразные</vt:lpstr>
      <vt:lpstr>ятрышник шлемовидный</vt:lpstr>
      <vt:lpstr>Растения красной книги</vt:lpstr>
      <vt:lpstr>  Лекарственные растения</vt:lpstr>
      <vt:lpstr>      Редкие бабочки</vt:lpstr>
      <vt:lpstr>Сосновый лес</vt:lpstr>
      <vt:lpstr>Неблагоприятные факторы</vt:lpstr>
      <vt:lpstr>Мероприятия по охране</vt:lpstr>
      <vt:lpstr>Природоохранные мероприятия</vt:lpstr>
      <vt:lpstr>Выводы</vt:lpstr>
      <vt:lpstr>Заключение</vt:lpstr>
      <vt:lpstr>литература</vt:lpstr>
      <vt:lpstr>Спасибо за внимание!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Титульный лист</dc:title>
  <dc:creator>Admin</dc:creator>
  <cp:lastModifiedBy>Елена</cp:lastModifiedBy>
  <cp:revision>90</cp:revision>
  <dcterms:created xsi:type="dcterms:W3CDTF">2011-05-23T14:19:16Z</dcterms:created>
  <dcterms:modified xsi:type="dcterms:W3CDTF">2012-05-05T10:10:55Z</dcterms:modified>
</cp:coreProperties>
</file>